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slideLayouts/slideLayout7.xml" ContentType="application/vnd.openxmlformats-officedocument.presentationml.slideLayout+xml"/>
  <Override PartName="/ppt/theme/theme5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6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7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8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9" r:id="rId1"/>
    <p:sldMasterId id="2147483661" r:id="rId2"/>
    <p:sldMasterId id="2147483651" r:id="rId3"/>
    <p:sldMasterId id="2147483663" r:id="rId4"/>
    <p:sldMasterId id="2147483666" r:id="rId5"/>
    <p:sldMasterId id="2147483668" r:id="rId6"/>
    <p:sldMasterId id="2147483677" r:id="rId7"/>
    <p:sldMasterId id="2147483683" r:id="rId8"/>
    <p:sldMasterId id="2147483692" r:id="rId9"/>
  </p:sldMasterIdLst>
  <p:notesMasterIdLst>
    <p:notesMasterId r:id="rId38"/>
  </p:notesMasterIdLst>
  <p:sldIdLst>
    <p:sldId id="352" r:id="rId10"/>
    <p:sldId id="353" r:id="rId11"/>
    <p:sldId id="379" r:id="rId12"/>
    <p:sldId id="380" r:id="rId13"/>
    <p:sldId id="381" r:id="rId14"/>
    <p:sldId id="382" r:id="rId15"/>
    <p:sldId id="371" r:id="rId16"/>
    <p:sldId id="354" r:id="rId17"/>
    <p:sldId id="373" r:id="rId18"/>
    <p:sldId id="372" r:id="rId19"/>
    <p:sldId id="355" r:id="rId20"/>
    <p:sldId id="374" r:id="rId21"/>
    <p:sldId id="363" r:id="rId22"/>
    <p:sldId id="365" r:id="rId23"/>
    <p:sldId id="376" r:id="rId24"/>
    <p:sldId id="377" r:id="rId25"/>
    <p:sldId id="362" r:id="rId26"/>
    <p:sldId id="378" r:id="rId27"/>
    <p:sldId id="357" r:id="rId28"/>
    <p:sldId id="359" r:id="rId29"/>
    <p:sldId id="335" r:id="rId30"/>
    <p:sldId id="361" r:id="rId31"/>
    <p:sldId id="375" r:id="rId32"/>
    <p:sldId id="360" r:id="rId33"/>
    <p:sldId id="356" r:id="rId34"/>
    <p:sldId id="358" r:id="rId35"/>
    <p:sldId id="338" r:id="rId36"/>
    <p:sldId id="271" r:id="rId3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eghan Daro" initials="MD" lastIdx="22" clrIdx="0"/>
  <p:cmAuthor id="1" name="Virginia Vanvick" initials="VV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2658"/>
    <a:srgbClr val="1F497D"/>
    <a:srgbClr val="172857"/>
    <a:srgbClr val="152656"/>
    <a:srgbClr val="132353"/>
    <a:srgbClr val="172757"/>
    <a:srgbClr val="0D1C4E"/>
    <a:srgbClr val="003777"/>
    <a:srgbClr val="003F80"/>
    <a:srgbClr val="00AE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44" autoAdjust="0"/>
    <p:restoredTop sz="94595" autoAdjust="0"/>
  </p:normalViewPr>
  <p:slideViewPr>
    <p:cSldViewPr snapToGrid="0" snapToObjects="1">
      <p:cViewPr varScale="1">
        <p:scale>
          <a:sx n="104" d="100"/>
          <a:sy n="104" d="100"/>
        </p:scale>
        <p:origin x="2028" y="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commentAuthors" Target="commentAuthors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AFC81-E0C3-1043-A76F-E3A960572120}" type="datetimeFigureOut">
              <a:rPr lang="en-US" smtClean="0"/>
              <a:t>12/3/2019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E2991F-FD1D-FF42-9B0E-8EEDB31F4D9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04232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E2991F-FD1D-FF42-9B0E-8EEDB31F4D9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68350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E2991F-FD1D-FF42-9B0E-8EEDB31F4D9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7309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E2991F-FD1D-FF42-9B0E-8EEDB31F4D9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65694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E2991F-FD1D-FF42-9B0E-8EEDB31F4D9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39759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E2991F-FD1D-FF42-9B0E-8EEDB31F4D9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43304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A7FBA7-C84F-4687-9973-1761EB2BD267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56907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A7FBA7-C84F-4687-9973-1761EB2BD267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7400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A7FBA7-C84F-4687-9973-1761EB2BD267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71226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F8D5E5-A431-4D63-B4AD-79F0392A4188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3714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/>
          <p:cNvSpPr>
            <a:spLocks noGrp="1"/>
          </p:cNvSpPr>
          <p:nvPr>
            <p:ph type="title" hasCustomPrompt="1"/>
          </p:nvPr>
        </p:nvSpPr>
        <p:spPr>
          <a:xfrm>
            <a:off x="457200" y="1697038"/>
            <a:ext cx="8229600" cy="906462"/>
          </a:xfrm>
          <a:prstGeom prst="rect">
            <a:avLst/>
          </a:prstGeom>
        </p:spPr>
        <p:txBody>
          <a:bodyPr vert="horz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57200" y="2736850"/>
            <a:ext cx="8229600" cy="5969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200">
                <a:solidFill>
                  <a:schemeClr val="bg1"/>
                </a:solidFill>
              </a:defRPr>
            </a:lvl1pPr>
            <a:lvl2pPr>
              <a:defRPr sz="2200">
                <a:solidFill>
                  <a:schemeClr val="bg1"/>
                </a:solidFill>
              </a:defRPr>
            </a:lvl2pPr>
            <a:lvl3pPr>
              <a:defRPr sz="2200">
                <a:solidFill>
                  <a:schemeClr val="bg1"/>
                </a:solidFill>
              </a:defRPr>
            </a:lvl3pPr>
            <a:lvl4pPr>
              <a:defRPr sz="2200">
                <a:solidFill>
                  <a:schemeClr val="bg1"/>
                </a:solidFill>
              </a:defRPr>
            </a:lvl4pPr>
            <a:lvl5pPr>
              <a:defRPr sz="2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72914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4040188" cy="58732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58962"/>
            <a:ext cx="4040188" cy="3627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219200"/>
            <a:ext cx="4041775" cy="58732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858962"/>
            <a:ext cx="4041775" cy="3627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69107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8229600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742365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1"/>
          </p:nvPr>
        </p:nvSpPr>
        <p:spPr>
          <a:xfrm>
            <a:off x="4773897" y="1070380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708326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1"/>
          </p:nvPr>
        </p:nvSpPr>
        <p:spPr>
          <a:xfrm>
            <a:off x="4773897" y="1070380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002737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C1886-D516-4F3C-AB4D-D8509D938C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3B2-65E7-447F-93FF-B1D7ADE1C6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Text Helvetica or Arial font size 32</a:t>
            </a:r>
          </a:p>
          <a:p>
            <a:pPr lvl="1"/>
            <a:r>
              <a:rPr lang="en-US" dirty="0"/>
              <a:t>Text Helvetica or Arial font size 28</a:t>
            </a:r>
          </a:p>
          <a:p>
            <a:pPr lvl="2"/>
            <a:r>
              <a:rPr lang="en-US" dirty="0"/>
              <a:t>Text Helvetica or Arial font size 24</a:t>
            </a:r>
          </a:p>
          <a:p>
            <a:pPr lvl="3"/>
            <a:r>
              <a:rPr lang="en-US" dirty="0"/>
              <a:t>Text Helvetica or Arial font size 20</a:t>
            </a:r>
          </a:p>
          <a:p>
            <a:pPr lvl="4"/>
            <a:r>
              <a:rPr lang="en-US" dirty="0"/>
              <a:t>Text Helvetica or Arial font size 20</a:t>
            </a:r>
          </a:p>
        </p:txBody>
      </p:sp>
    </p:spTree>
    <p:extLst>
      <p:ext uri="{BB962C8B-B14F-4D97-AF65-F5344CB8AC3E}">
        <p14:creationId xmlns:p14="http://schemas.microsoft.com/office/powerpoint/2010/main" val="16561853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1"/>
          </p:nvPr>
        </p:nvSpPr>
        <p:spPr>
          <a:xfrm>
            <a:off x="4773897" y="1070380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020528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159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1"/>
            <a:ext cx="8229600" cy="4343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470655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19201"/>
            <a:ext cx="40386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1"/>
            <a:ext cx="40386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063672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4040188" cy="58732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58962"/>
            <a:ext cx="4040188" cy="3627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219200"/>
            <a:ext cx="4041775" cy="58732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858962"/>
            <a:ext cx="4041775" cy="3627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880065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65150"/>
            <a:ext cx="6019800" cy="609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41288" y="6248400"/>
            <a:ext cx="381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8BA65-5D72-4666-9210-937CEB04DAC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1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2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607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/>
          <p:cNvSpPr>
            <a:spLocks noGrp="1"/>
          </p:cNvSpPr>
          <p:nvPr>
            <p:ph type="title" hasCustomPrompt="1"/>
          </p:nvPr>
        </p:nvSpPr>
        <p:spPr>
          <a:xfrm>
            <a:off x="457200" y="1697038"/>
            <a:ext cx="8229600" cy="906462"/>
          </a:xfrm>
          <a:prstGeom prst="rect">
            <a:avLst/>
          </a:prstGeom>
        </p:spPr>
        <p:txBody>
          <a:bodyPr vert="horz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57200" y="2736850"/>
            <a:ext cx="8229600" cy="5969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200">
                <a:solidFill>
                  <a:schemeClr val="bg1"/>
                </a:solidFill>
              </a:defRPr>
            </a:lvl1pPr>
            <a:lvl2pPr>
              <a:defRPr sz="2200">
                <a:solidFill>
                  <a:schemeClr val="bg1"/>
                </a:solidFill>
              </a:defRPr>
            </a:lvl2pPr>
            <a:lvl3pPr>
              <a:defRPr sz="2200">
                <a:solidFill>
                  <a:schemeClr val="bg1"/>
                </a:solidFill>
              </a:defRPr>
            </a:lvl3pPr>
            <a:lvl4pPr>
              <a:defRPr sz="2200">
                <a:solidFill>
                  <a:schemeClr val="bg1"/>
                </a:solidFill>
              </a:defRPr>
            </a:lvl4pPr>
            <a:lvl5pPr>
              <a:defRPr sz="2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361428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1"/>
          </p:nvPr>
        </p:nvSpPr>
        <p:spPr>
          <a:xfrm>
            <a:off x="4773897" y="1070380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087377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159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1"/>
            <a:ext cx="8229600" cy="4343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294682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19201"/>
            <a:ext cx="40386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1"/>
            <a:ext cx="40386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083962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4040188" cy="58732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58962"/>
            <a:ext cx="4040188" cy="3627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219200"/>
            <a:ext cx="4041775" cy="58732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858962"/>
            <a:ext cx="4041775" cy="3627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287367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8229600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420734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1"/>
          </p:nvPr>
        </p:nvSpPr>
        <p:spPr>
          <a:xfrm>
            <a:off x="4773897" y="1070380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114097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1"/>
          </p:nvPr>
        </p:nvSpPr>
        <p:spPr>
          <a:xfrm>
            <a:off x="4773897" y="1070380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056079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C1886-D516-4F3C-AB4D-D8509D938C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3B2-65E7-447F-93FF-B1D7ADE1C6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Text Helvetica or Arial font size 32</a:t>
            </a:r>
          </a:p>
          <a:p>
            <a:pPr lvl="1"/>
            <a:r>
              <a:rPr lang="en-US" dirty="0"/>
              <a:t>Text Helvetica or Arial font size 28</a:t>
            </a:r>
          </a:p>
          <a:p>
            <a:pPr lvl="2"/>
            <a:r>
              <a:rPr lang="en-US" dirty="0"/>
              <a:t>Text Helvetica or Arial font size 24</a:t>
            </a:r>
          </a:p>
          <a:p>
            <a:pPr lvl="3"/>
            <a:r>
              <a:rPr lang="en-US" dirty="0"/>
              <a:t>Text Helvetica or Arial font size 20</a:t>
            </a:r>
          </a:p>
          <a:p>
            <a:pPr lvl="4"/>
            <a:r>
              <a:rPr lang="en-US" dirty="0"/>
              <a:t>Text Helvetica or Arial font size 20</a:t>
            </a:r>
          </a:p>
        </p:txBody>
      </p:sp>
    </p:spTree>
    <p:extLst>
      <p:ext uri="{BB962C8B-B14F-4D97-AF65-F5344CB8AC3E}">
        <p14:creationId xmlns:p14="http://schemas.microsoft.com/office/powerpoint/2010/main" val="132368307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1"/>
          </p:nvPr>
        </p:nvSpPr>
        <p:spPr>
          <a:xfrm>
            <a:off x="4773897" y="1070380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974288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159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1"/>
            <a:ext cx="8229600" cy="4343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4530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8229600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1042548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19201"/>
            <a:ext cx="40386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1"/>
            <a:ext cx="40386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4276186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4040188" cy="58732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58962"/>
            <a:ext cx="4040188" cy="3627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219200"/>
            <a:ext cx="4041775" cy="58732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858962"/>
            <a:ext cx="4041775" cy="3627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9034283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8229600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848949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28800"/>
            <a:ext cx="7016750" cy="3886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402286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41288" y="6248400"/>
            <a:ext cx="381000" cy="457200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7FEDF510-891E-4829-BA19-7D456407AB2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1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2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2803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613" y="273050"/>
            <a:ext cx="8226425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5613" y="1598613"/>
            <a:ext cx="4037012" cy="449738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5025" y="1598613"/>
            <a:ext cx="4037013" cy="4497387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5613" y="6242050"/>
            <a:ext cx="2130425" cy="474663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2050"/>
            <a:ext cx="2895600" cy="474663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2050"/>
            <a:ext cx="2130425" cy="474663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EB211954-39E6-4BE0-AF47-9578A1AAFB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938183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28800"/>
            <a:ext cx="7016750" cy="3886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94087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28800"/>
            <a:ext cx="7016750" cy="3886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709720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28800"/>
            <a:ext cx="7016750" cy="3886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388522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28800"/>
            <a:ext cx="7016750" cy="3886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556000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1"/>
          </p:nvPr>
        </p:nvSpPr>
        <p:spPr>
          <a:xfrm>
            <a:off x="4773897" y="1070380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3747661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28800"/>
            <a:ext cx="7016750" cy="3886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92766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613" y="273050"/>
            <a:ext cx="8226425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5613" y="1598613"/>
            <a:ext cx="8226425" cy="4497387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5613" y="6242050"/>
            <a:ext cx="2130425" cy="474663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2050"/>
            <a:ext cx="2895600" cy="474663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2050"/>
            <a:ext cx="2130425" cy="474663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28EBEE32-2D27-440E-9BBF-2447757878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819393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1"/>
          </p:nvPr>
        </p:nvSpPr>
        <p:spPr>
          <a:xfrm>
            <a:off x="4773897" y="1070380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3558607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1"/>
          </p:nvPr>
        </p:nvSpPr>
        <p:spPr>
          <a:xfrm>
            <a:off x="4773897" y="1070380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0350751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1"/>
          </p:nvPr>
        </p:nvSpPr>
        <p:spPr>
          <a:xfrm>
            <a:off x="4773897" y="1070380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0407593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C1886-D516-4F3C-AB4D-D8509D938C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3B2-65E7-447F-93FF-B1D7ADE1C6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Text Helvetica or Arial font size 32</a:t>
            </a:r>
          </a:p>
          <a:p>
            <a:pPr lvl="1"/>
            <a:r>
              <a:rPr lang="en-US" dirty="0"/>
              <a:t>Text Helvetica or Arial font size 28</a:t>
            </a:r>
          </a:p>
          <a:p>
            <a:pPr lvl="2"/>
            <a:r>
              <a:rPr lang="en-US" dirty="0"/>
              <a:t>Text Helvetica or Arial font size 24</a:t>
            </a:r>
          </a:p>
          <a:p>
            <a:pPr lvl="3"/>
            <a:r>
              <a:rPr lang="en-US" dirty="0"/>
              <a:t>Text Helvetica or Arial font size 20</a:t>
            </a:r>
          </a:p>
          <a:p>
            <a:pPr lvl="4"/>
            <a:r>
              <a:rPr lang="en-US" dirty="0"/>
              <a:t>Text Helvetica or Arial font size 20</a:t>
            </a:r>
          </a:p>
        </p:txBody>
      </p:sp>
    </p:spTree>
    <p:extLst>
      <p:ext uri="{BB962C8B-B14F-4D97-AF65-F5344CB8AC3E}">
        <p14:creationId xmlns:p14="http://schemas.microsoft.com/office/powerpoint/2010/main" val="93490756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C1886-D516-4F3C-AB4D-D8509D938C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3B2-65E7-447F-93FF-B1D7ADE1C6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Text Helvetica or Arial font size 32</a:t>
            </a:r>
          </a:p>
          <a:p>
            <a:pPr lvl="1"/>
            <a:r>
              <a:rPr lang="en-US" dirty="0"/>
              <a:t>Text Helvetica or Arial font size 28</a:t>
            </a:r>
          </a:p>
          <a:p>
            <a:pPr lvl="2"/>
            <a:r>
              <a:rPr lang="en-US" dirty="0"/>
              <a:t>Text Helvetica or Arial font size 24</a:t>
            </a:r>
          </a:p>
          <a:p>
            <a:pPr lvl="3"/>
            <a:r>
              <a:rPr lang="en-US" dirty="0"/>
              <a:t>Text Helvetica or Arial font size 20</a:t>
            </a:r>
          </a:p>
          <a:p>
            <a:pPr lvl="4"/>
            <a:r>
              <a:rPr lang="en-US" dirty="0"/>
              <a:t>Text Helvetica or Arial font size 20</a:t>
            </a:r>
          </a:p>
        </p:txBody>
      </p:sp>
    </p:spTree>
    <p:extLst>
      <p:ext uri="{BB962C8B-B14F-4D97-AF65-F5344CB8AC3E}">
        <p14:creationId xmlns:p14="http://schemas.microsoft.com/office/powerpoint/2010/main" val="368738764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1"/>
          </p:nvPr>
        </p:nvSpPr>
        <p:spPr>
          <a:xfrm>
            <a:off x="4773897" y="1070380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415335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8229600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30978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1"/>
          </p:nvPr>
        </p:nvSpPr>
        <p:spPr>
          <a:xfrm>
            <a:off x="4773897" y="1070380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77100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762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0761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159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1"/>
            <a:ext cx="8229600" cy="4343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54525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19201"/>
            <a:ext cx="40386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1"/>
            <a:ext cx="40386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91861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6.jpeg"/><Relationship Id="rId4" Type="http://schemas.openxmlformats.org/officeDocument/2006/relationships/slideLayout" Target="../slideLayouts/slideLayout11.xml"/><Relationship Id="rId9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theme" Target="../theme/theme7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10" Type="http://schemas.openxmlformats.org/officeDocument/2006/relationships/image" Target="../media/image6.jpeg"/><Relationship Id="rId4" Type="http://schemas.openxmlformats.org/officeDocument/2006/relationships/slideLayout" Target="../slideLayouts/slideLayout24.xml"/><Relationship Id="rId9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18" Type="http://schemas.openxmlformats.org/officeDocument/2006/relationships/slideLayout" Target="../slideLayouts/slideLayout46.xml"/><Relationship Id="rId3" Type="http://schemas.openxmlformats.org/officeDocument/2006/relationships/slideLayout" Target="../slideLayouts/slideLayout31.xml"/><Relationship Id="rId21" Type="http://schemas.openxmlformats.org/officeDocument/2006/relationships/image" Target="../media/image6.jpeg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44.xml"/><Relationship Id="rId20" Type="http://schemas.openxmlformats.org/officeDocument/2006/relationships/theme" Target="../theme/theme9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47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ow-of-uneven-ice-PPT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401056"/>
            <a:ext cx="9144000" cy="1456944"/>
          </a:xfrm>
          <a:prstGeom prst="rect">
            <a:avLst/>
          </a:prstGeom>
        </p:spPr>
      </p:pic>
      <p:sp>
        <p:nvSpPr>
          <p:cNvPr id="2" name="Chord 1"/>
          <p:cNvSpPr/>
          <p:nvPr userDrawn="1"/>
        </p:nvSpPr>
        <p:spPr>
          <a:xfrm>
            <a:off x="2712412" y="5851525"/>
            <a:ext cx="3727387" cy="3727387"/>
          </a:xfrm>
          <a:prstGeom prst="chord">
            <a:avLst>
              <a:gd name="adj1" fmla="val 12425776"/>
              <a:gd name="adj2" fmla="val 19963670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Chord 9"/>
          <p:cNvSpPr/>
          <p:nvPr userDrawn="1"/>
        </p:nvSpPr>
        <p:spPr>
          <a:xfrm>
            <a:off x="2881744" y="6003925"/>
            <a:ext cx="3397444" cy="3361008"/>
          </a:xfrm>
          <a:prstGeom prst="chord">
            <a:avLst>
              <a:gd name="adj1" fmla="val 12511720"/>
              <a:gd name="adj2" fmla="val 19891423"/>
            </a:avLst>
          </a:prstGeom>
          <a:noFill/>
          <a:ln w="1270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Rectangle 54"/>
          <p:cNvSpPr/>
          <p:nvPr userDrawn="1"/>
        </p:nvSpPr>
        <p:spPr>
          <a:xfrm>
            <a:off x="1" y="1242662"/>
            <a:ext cx="9144000" cy="2455824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cxnSp>
        <p:nvCxnSpPr>
          <p:cNvPr id="57" name="Straight Connector 56"/>
          <p:cNvCxnSpPr/>
          <p:nvPr userDrawn="1"/>
        </p:nvCxnSpPr>
        <p:spPr>
          <a:xfrm>
            <a:off x="1" y="1365814"/>
            <a:ext cx="9144000" cy="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 userDrawn="1"/>
        </p:nvCxnSpPr>
        <p:spPr>
          <a:xfrm>
            <a:off x="0" y="3565777"/>
            <a:ext cx="9144000" cy="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4635" y="6404753"/>
            <a:ext cx="1791661" cy="263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669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ow-of-uneven-ice-PPT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401056"/>
            <a:ext cx="9144000" cy="1456944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3696540"/>
            <a:ext cx="9144000" cy="3159513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Rectangle 54"/>
          <p:cNvSpPr/>
          <p:nvPr userDrawn="1"/>
        </p:nvSpPr>
        <p:spPr>
          <a:xfrm>
            <a:off x="1" y="1242662"/>
            <a:ext cx="9144000" cy="2455824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cxnSp>
        <p:nvCxnSpPr>
          <p:cNvPr id="57" name="Straight Connector 56"/>
          <p:cNvCxnSpPr/>
          <p:nvPr userDrawn="1"/>
        </p:nvCxnSpPr>
        <p:spPr>
          <a:xfrm>
            <a:off x="1" y="1365814"/>
            <a:ext cx="9144000" cy="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 userDrawn="1"/>
        </p:nvCxnSpPr>
        <p:spPr>
          <a:xfrm>
            <a:off x="0" y="3565777"/>
            <a:ext cx="9144000" cy="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Chord 9"/>
          <p:cNvSpPr/>
          <p:nvPr userDrawn="1"/>
        </p:nvSpPr>
        <p:spPr>
          <a:xfrm>
            <a:off x="2712412" y="5851525"/>
            <a:ext cx="3727387" cy="3727387"/>
          </a:xfrm>
          <a:prstGeom prst="chord">
            <a:avLst>
              <a:gd name="adj1" fmla="val 12425776"/>
              <a:gd name="adj2" fmla="val 19963670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Chord 10"/>
          <p:cNvSpPr/>
          <p:nvPr userDrawn="1"/>
        </p:nvSpPr>
        <p:spPr>
          <a:xfrm>
            <a:off x="2881744" y="6003925"/>
            <a:ext cx="3397444" cy="3361008"/>
          </a:xfrm>
          <a:prstGeom prst="chord">
            <a:avLst>
              <a:gd name="adj1" fmla="val 12511720"/>
              <a:gd name="adj2" fmla="val 19891423"/>
            </a:avLst>
          </a:prstGeom>
          <a:noFill/>
          <a:ln w="1270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4635" y="6404753"/>
            <a:ext cx="1791661" cy="263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898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ow-of-uneven-ice-PPT.png"/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30926"/>
            <a:ext cx="9144000" cy="827074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0" y="822574"/>
            <a:ext cx="9144000" cy="0"/>
          </a:xfrm>
          <a:prstGeom prst="line">
            <a:avLst/>
          </a:prstGeom>
          <a:ln w="12700" cmpd="sng">
            <a:solidFill>
              <a:srgbClr val="00AEE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5812" y="5741058"/>
            <a:ext cx="1825845" cy="268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728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8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ow-of-uneven-ice-PPT.png"/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30926"/>
            <a:ext cx="9144000" cy="82707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5812" y="5741058"/>
            <a:ext cx="1825845" cy="268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588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EDCD0B1C-D405-4F9D-866E-69855E27002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12/3/2019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01669E13-208E-4B1D-B581-417AE31233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0" y="-115594"/>
            <a:ext cx="9144000" cy="6973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874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249B6D9B-62DD-4F04-A5F9-A83C77361EEE}" type="datetimeFigureOut">
              <a:rPr lang="en-US" smtClean="0">
                <a:solidFill>
                  <a:prstClr val="black">
                    <a:tint val="75000"/>
                  </a:prstClr>
                </a:solidFill>
                <a:ea typeface="ＭＳ Ｐゴシック" pitchFamily="34" charset="-128"/>
              </a:rPr>
              <a:pPr defTabSz="914400"/>
              <a:t>12/3/2019</a:t>
            </a:fld>
            <a:endParaRPr lang="en-US">
              <a:solidFill>
                <a:prstClr val="black">
                  <a:tint val="75000"/>
                </a:prstClr>
              </a:solidFill>
              <a:ea typeface="ＭＳ Ｐゴシック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n-US">
              <a:solidFill>
                <a:prstClr val="black">
                  <a:tint val="75000"/>
                </a:prstClr>
              </a:solidFill>
              <a:ea typeface="ＭＳ Ｐゴシック" pitchFamily="34" charset="-12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308A8635-ED32-474E-9644-264E51683D03}" type="slidenum">
              <a:rPr lang="en-US" smtClean="0">
                <a:solidFill>
                  <a:prstClr val="black">
                    <a:tint val="75000"/>
                  </a:prstClr>
                </a:solidFill>
                <a:ea typeface="ＭＳ Ｐゴシック" pitchFamily="34" charset="-128"/>
              </a:rPr>
              <a:pPr defTabSz="914400"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ea typeface="ＭＳ Ｐゴシック" pitchFamily="34" charset="-12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76200"/>
            <a:ext cx="9144000" cy="695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737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249B6D9B-62DD-4F04-A5F9-A83C77361EE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12/3/2019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308A8635-ED32-474E-9644-264E51683D0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76200"/>
            <a:ext cx="9144000" cy="695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142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249B6D9B-62DD-4F04-A5F9-A83C77361EEE}" type="datetimeFigureOut">
              <a:rPr lang="en-US" smtClean="0">
                <a:solidFill>
                  <a:prstClr val="black">
                    <a:tint val="75000"/>
                  </a:prstClr>
                </a:solidFill>
                <a:ea typeface="ＭＳ Ｐゴシック" pitchFamily="34" charset="-128"/>
              </a:rPr>
              <a:pPr defTabSz="914400"/>
              <a:t>12/3/2019</a:t>
            </a:fld>
            <a:endParaRPr lang="en-US">
              <a:solidFill>
                <a:prstClr val="black">
                  <a:tint val="75000"/>
                </a:prstClr>
              </a:solidFill>
              <a:ea typeface="ＭＳ Ｐゴシック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n-US">
              <a:solidFill>
                <a:prstClr val="black">
                  <a:tint val="75000"/>
                </a:prstClr>
              </a:solidFill>
              <a:ea typeface="ＭＳ Ｐゴシック" pitchFamily="34" charset="-12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308A8635-ED32-474E-9644-264E51683D03}" type="slidenum">
              <a:rPr lang="en-US" smtClean="0">
                <a:solidFill>
                  <a:prstClr val="black">
                    <a:tint val="75000"/>
                  </a:prstClr>
                </a:solidFill>
                <a:ea typeface="ＭＳ Ｐゴシック" pitchFamily="34" charset="-128"/>
              </a:rPr>
              <a:pPr defTabSz="914400"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ea typeface="ＭＳ Ｐゴシック" pitchFamily="34" charset="-12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76200"/>
            <a:ext cx="9144000" cy="695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535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249B6D9B-62DD-4F04-A5F9-A83C77361EE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12/3/2019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308A8635-ED32-474E-9644-264E51683D0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76200"/>
            <a:ext cx="9144000" cy="695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98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  <p:sldLayoutId id="2147483706" r:id="rId14"/>
    <p:sldLayoutId id="2147483707" r:id="rId15"/>
    <p:sldLayoutId id="2147483708" r:id="rId16"/>
    <p:sldLayoutId id="2147483709" r:id="rId17"/>
    <p:sldLayoutId id="2147483710" r:id="rId18"/>
    <p:sldLayoutId id="2147483711" r:id="rId19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2.png"/><Relationship Id="rId5" Type="http://schemas.openxmlformats.org/officeDocument/2006/relationships/image" Target="../media/image11.jpeg"/><Relationship Id="rId4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3.png"/><Relationship Id="rId7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microsoft.com/office/2007/relationships/hdphoto" Target="../media/hdphoto5.wdp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9.png"/><Relationship Id="rId5" Type="http://schemas.microsoft.com/office/2007/relationships/hdphoto" Target="../media/hdphoto4.wdp"/><Relationship Id="rId4" Type="http://schemas.openxmlformats.org/officeDocument/2006/relationships/image" Target="../media/image4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microsoft.com/office/2007/relationships/hdphoto" Target="../media/hdphoto6.wdp"/><Relationship Id="rId7" Type="http://schemas.microsoft.com/office/2007/relationships/hdphoto" Target="../media/hdphoto8.wdp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56.png"/><Relationship Id="rId5" Type="http://schemas.microsoft.com/office/2007/relationships/hdphoto" Target="../media/hdphoto7.wdp"/><Relationship Id="rId4" Type="http://schemas.openxmlformats.org/officeDocument/2006/relationships/image" Target="../media/image5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7.xml"/><Relationship Id="rId6" Type="http://schemas.microsoft.com/office/2007/relationships/hdphoto" Target="../media/hdphoto9.wdp"/><Relationship Id="rId5" Type="http://schemas.openxmlformats.org/officeDocument/2006/relationships/image" Target="../media/image63.png"/><Relationship Id="rId4" Type="http://schemas.openxmlformats.org/officeDocument/2006/relationships/image" Target="../media/image6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7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4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microsoft.com/office/2007/relationships/hdphoto" Target="../media/hdphoto10.wdp"/><Relationship Id="rId7" Type="http://schemas.openxmlformats.org/officeDocument/2006/relationships/image" Target="../media/image89.jpe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4" Type="http://schemas.openxmlformats.org/officeDocument/2006/relationships/image" Target="../media/image86.png"/><Relationship Id="rId9" Type="http://schemas.microsoft.com/office/2007/relationships/hdphoto" Target="../media/hdphoto11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9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scotsman-ice.com/ResourceCenter/Marketing/ProductInformation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19.png"/><Relationship Id="rId7" Type="http://schemas.microsoft.com/office/2007/relationships/hdphoto" Target="../media/hdphoto1.wdp"/><Relationship Id="rId12" Type="http://schemas.openxmlformats.org/officeDocument/2006/relationships/image" Target="../media/image27.png"/><Relationship Id="rId17" Type="http://schemas.openxmlformats.org/officeDocument/2006/relationships/image" Target="../media/image10.jpeg"/><Relationship Id="rId2" Type="http://schemas.openxmlformats.org/officeDocument/2006/relationships/image" Target="../media/image18.png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png"/><Relationship Id="rId11" Type="http://schemas.openxmlformats.org/officeDocument/2006/relationships/image" Target="../media/image26.png"/><Relationship Id="rId5" Type="http://schemas.openxmlformats.org/officeDocument/2006/relationships/image" Target="../media/image21.jpe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4" Type="http://schemas.openxmlformats.org/officeDocument/2006/relationships/image" Target="../media/image20.png"/><Relationship Id="rId9" Type="http://schemas.openxmlformats.org/officeDocument/2006/relationships/image" Target="../media/image24.png"/><Relationship Id="rId14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4.pn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5.jpeg"/><Relationship Id="rId11" Type="http://schemas.openxmlformats.org/officeDocument/2006/relationships/image" Target="../media/image40.jpeg"/><Relationship Id="rId5" Type="http://schemas.openxmlformats.org/officeDocument/2006/relationships/image" Target="../media/image32.png"/><Relationship Id="rId10" Type="http://schemas.openxmlformats.org/officeDocument/2006/relationships/image" Target="../media/image39.jpeg"/><Relationship Id="rId4" Type="http://schemas.openxmlformats.org/officeDocument/2006/relationships/image" Target="../media/image11.jpeg"/><Relationship Id="rId9" Type="http://schemas.openxmlformats.org/officeDocument/2006/relationships/image" Target="../media/image3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drawing, plate&#10;&#10;Description automatically generated">
            <a:extLst>
              <a:ext uri="{FF2B5EF4-FFF2-40B4-BE49-F238E27FC236}">
                <a16:creationId xmlns:a16="http://schemas.microsoft.com/office/drawing/2014/main" id="{929DC42B-337B-449E-88F6-E6055E70143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9217" y="341726"/>
            <a:ext cx="2232018" cy="55412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40833" y="1676400"/>
            <a:ext cx="7098967" cy="906462"/>
          </a:xfrm>
        </p:spPr>
        <p:txBody>
          <a:bodyPr>
            <a:noAutofit/>
          </a:bodyPr>
          <a:lstStyle/>
          <a:p>
            <a:pPr algn="l">
              <a:lnSpc>
                <a:spcPct val="80000"/>
              </a:lnSpc>
            </a:pPr>
            <a:r>
              <a:rPr lang="en-US" sz="3600" dirty="0"/>
              <a:t>INTRODUCING</a:t>
            </a:r>
            <a:br>
              <a:rPr lang="en-US" sz="3600" dirty="0"/>
            </a:br>
            <a:r>
              <a:rPr lang="en-US" sz="3600" b="1" dirty="0"/>
              <a:t>UNDERCOUNTER FLAKE &amp; NUGGET</a:t>
            </a:r>
            <a:endParaRPr lang="en-US" sz="28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1940833" y="2911231"/>
            <a:ext cx="6864514" cy="57312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chemeClr val="bg1"/>
                </a:solidFill>
              </a:rPr>
              <a:t>SMALL IN STATURE, BIG ON PRODUCTION.</a:t>
            </a:r>
          </a:p>
        </p:txBody>
      </p:sp>
      <p:sp>
        <p:nvSpPr>
          <p:cNvPr id="15" name="Rounded Rectangle 14"/>
          <p:cNvSpPr/>
          <p:nvPr/>
        </p:nvSpPr>
        <p:spPr>
          <a:xfrm rot="1800000">
            <a:off x="931508" y="1657309"/>
            <a:ext cx="853181" cy="853181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5365" y="1614266"/>
            <a:ext cx="1075893" cy="88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78382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90413" y="3150313"/>
            <a:ext cx="2743199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B0F0"/>
                </a:solidFill>
              </a:rPr>
              <a:t>UF424</a:t>
            </a:r>
            <a:r>
              <a:rPr lang="en-US" sz="1600" b="1" dirty="0">
                <a:solidFill>
                  <a:srgbClr val="1F497D"/>
                </a:solidFill>
              </a:rPr>
              <a:t> </a:t>
            </a:r>
            <a:r>
              <a:rPr lang="en-US" sz="1000" dirty="0">
                <a:solidFill>
                  <a:srgbClr val="1F497D"/>
                </a:solidFill>
              </a:rPr>
              <a:t>(Replaced AFE424)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500" dirty="0">
                <a:solidFill>
                  <a:srgbClr val="1F497D"/>
                </a:solidFill>
              </a:rPr>
              <a:t>Air and water cooled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500" dirty="0">
                <a:solidFill>
                  <a:srgbClr val="1F497D"/>
                </a:solidFill>
              </a:rPr>
              <a:t>50 and 60 Hz options</a:t>
            </a:r>
          </a:p>
          <a:p>
            <a:r>
              <a:rPr lang="en-US" sz="1300" i="1" dirty="0">
                <a:solidFill>
                  <a:srgbClr val="1F497D"/>
                </a:solidFill>
              </a:rPr>
              <a:t>Optional KUFM24 floor mount kit</a:t>
            </a:r>
          </a:p>
          <a:p>
            <a:r>
              <a:rPr lang="en-US" sz="1600" b="1" dirty="0">
                <a:solidFill>
                  <a:srgbClr val="1F497D"/>
                </a:solidFill>
              </a:rPr>
              <a:t>Capacity: </a:t>
            </a:r>
            <a:r>
              <a:rPr lang="en-US" sz="1500" b="1" dirty="0">
                <a:solidFill>
                  <a:srgbClr val="1F497D"/>
                </a:solidFill>
              </a:rPr>
              <a:t>310 @ 90</a:t>
            </a:r>
            <a:r>
              <a:rPr lang="en-US" sz="1500" dirty="0">
                <a:solidFill>
                  <a:srgbClr val="1F497D"/>
                </a:solidFill>
              </a:rPr>
              <a:t>°</a:t>
            </a:r>
            <a:r>
              <a:rPr lang="en-US" sz="1500" b="1" dirty="0">
                <a:solidFill>
                  <a:srgbClr val="1F497D"/>
                </a:solidFill>
              </a:rPr>
              <a:t>/70</a:t>
            </a:r>
            <a:r>
              <a:rPr lang="en-US" sz="1500" dirty="0">
                <a:solidFill>
                  <a:srgbClr val="1F497D"/>
                </a:solidFill>
              </a:rPr>
              <a:t>°</a:t>
            </a:r>
            <a:endParaRPr lang="en-US" sz="1500" b="1" dirty="0">
              <a:solidFill>
                <a:srgbClr val="1F497D"/>
              </a:solidFill>
            </a:endParaRPr>
          </a:p>
          <a:p>
            <a:pPr>
              <a:tabLst>
                <a:tab pos="509588" algn="l"/>
              </a:tabLst>
            </a:pPr>
            <a:r>
              <a:rPr lang="en-US" sz="1600" b="1" dirty="0">
                <a:solidFill>
                  <a:srgbClr val="1F497D"/>
                </a:solidFill>
              </a:rPr>
              <a:t>                 </a:t>
            </a:r>
            <a:r>
              <a:rPr lang="en-US" sz="100" b="1" dirty="0">
                <a:solidFill>
                  <a:srgbClr val="1F497D"/>
                </a:solidFill>
              </a:rPr>
              <a:t>            </a:t>
            </a:r>
            <a:r>
              <a:rPr lang="en-US" sz="1500" b="1" dirty="0">
                <a:solidFill>
                  <a:srgbClr val="1F497D"/>
                </a:solidFill>
              </a:rPr>
              <a:t>440 @ 70</a:t>
            </a:r>
            <a:r>
              <a:rPr lang="en-US" sz="1500" dirty="0">
                <a:solidFill>
                  <a:srgbClr val="1F497D"/>
                </a:solidFill>
              </a:rPr>
              <a:t>°</a:t>
            </a:r>
            <a:r>
              <a:rPr lang="en-US" sz="1500" b="1" dirty="0">
                <a:solidFill>
                  <a:srgbClr val="1F497D"/>
                </a:solidFill>
              </a:rPr>
              <a:t>/50</a:t>
            </a:r>
            <a:r>
              <a:rPr lang="en-US" sz="1500" dirty="0">
                <a:solidFill>
                  <a:srgbClr val="1F497D"/>
                </a:solidFill>
              </a:rPr>
              <a:t>°</a:t>
            </a:r>
            <a:endParaRPr lang="en-US" sz="1500" b="1" dirty="0">
              <a:solidFill>
                <a:srgbClr val="1F497D"/>
              </a:solidFill>
            </a:endParaRPr>
          </a:p>
          <a:p>
            <a:r>
              <a:rPr lang="en-US" sz="1600" b="1" dirty="0">
                <a:solidFill>
                  <a:srgbClr val="1F497D"/>
                </a:solidFill>
              </a:rPr>
              <a:t>Storage: </a:t>
            </a:r>
            <a:r>
              <a:rPr lang="en-US" sz="1500" b="1" dirty="0">
                <a:solidFill>
                  <a:srgbClr val="1F497D"/>
                </a:solidFill>
              </a:rPr>
              <a:t>80 lb.</a:t>
            </a:r>
          </a:p>
          <a:p>
            <a:r>
              <a:rPr lang="en-US" sz="1600" b="1" dirty="0">
                <a:solidFill>
                  <a:srgbClr val="1F497D"/>
                </a:solidFill>
              </a:rPr>
              <a:t>Dimensions: </a:t>
            </a:r>
            <a:r>
              <a:rPr lang="en-US" sz="1500" dirty="0">
                <a:solidFill>
                  <a:srgbClr val="1F497D"/>
                </a:solidFill>
              </a:rPr>
              <a:t>24”</a:t>
            </a:r>
            <a:r>
              <a:rPr lang="en-US" sz="1000" dirty="0">
                <a:solidFill>
                  <a:srgbClr val="1F497D"/>
                </a:solidFill>
              </a:rPr>
              <a:t> </a:t>
            </a:r>
            <a:r>
              <a:rPr lang="en-US" sz="1500" dirty="0">
                <a:solidFill>
                  <a:srgbClr val="1F497D"/>
                </a:solidFill>
              </a:rPr>
              <a:t>x</a:t>
            </a:r>
            <a:r>
              <a:rPr lang="en-US" sz="1000" dirty="0">
                <a:solidFill>
                  <a:srgbClr val="1F497D"/>
                </a:solidFill>
              </a:rPr>
              <a:t> </a:t>
            </a:r>
            <a:r>
              <a:rPr lang="en-US" sz="1500" dirty="0">
                <a:solidFill>
                  <a:srgbClr val="1F497D"/>
                </a:solidFill>
              </a:rPr>
              <a:t>28.5”</a:t>
            </a:r>
            <a:r>
              <a:rPr lang="en-US" sz="1000" dirty="0">
                <a:solidFill>
                  <a:srgbClr val="1F497D"/>
                </a:solidFill>
              </a:rPr>
              <a:t> </a:t>
            </a:r>
            <a:r>
              <a:rPr lang="en-US" sz="1500" dirty="0">
                <a:solidFill>
                  <a:srgbClr val="1F497D"/>
                </a:solidFill>
              </a:rPr>
              <a:t>x</a:t>
            </a:r>
            <a:r>
              <a:rPr lang="en-US" sz="1000" dirty="0">
                <a:solidFill>
                  <a:srgbClr val="1F497D"/>
                </a:solidFill>
              </a:rPr>
              <a:t> </a:t>
            </a:r>
            <a:r>
              <a:rPr lang="en-US" sz="1500" dirty="0">
                <a:solidFill>
                  <a:srgbClr val="1F497D"/>
                </a:solidFill>
              </a:rPr>
              <a:t>39”</a:t>
            </a:r>
          </a:p>
          <a:p>
            <a:r>
              <a:rPr lang="en-US" sz="1100" i="1" dirty="0">
                <a:solidFill>
                  <a:srgbClr val="1F497D"/>
                </a:solidFill>
              </a:rPr>
              <a:t>Includes legs, scoop, and 5.5’ power cord</a:t>
            </a:r>
          </a:p>
        </p:txBody>
      </p:sp>
      <p:sp>
        <p:nvSpPr>
          <p:cNvPr id="7" name="Rectangle 6"/>
          <p:cNvSpPr/>
          <p:nvPr/>
        </p:nvSpPr>
        <p:spPr>
          <a:xfrm>
            <a:off x="6062213" y="3161199"/>
            <a:ext cx="2743200" cy="2477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B0F0"/>
                </a:solidFill>
              </a:rPr>
              <a:t>UN324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500" dirty="0">
                <a:solidFill>
                  <a:srgbClr val="1F497D"/>
                </a:solidFill>
              </a:rPr>
              <a:t>Air and water cooled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500" dirty="0">
                <a:solidFill>
                  <a:srgbClr val="1F497D"/>
                </a:solidFill>
              </a:rPr>
              <a:t>50 and 60 Hz options</a:t>
            </a:r>
          </a:p>
          <a:p>
            <a:r>
              <a:rPr lang="en-US" sz="1300" i="1" dirty="0">
                <a:solidFill>
                  <a:srgbClr val="1F497D"/>
                </a:solidFill>
              </a:rPr>
              <a:t>Optional KUFM24 floor mount kit</a:t>
            </a:r>
          </a:p>
          <a:p>
            <a:r>
              <a:rPr lang="en-US" sz="1600" b="1" dirty="0">
                <a:solidFill>
                  <a:srgbClr val="1F497D"/>
                </a:solidFill>
              </a:rPr>
              <a:t>Capacity: </a:t>
            </a:r>
            <a:r>
              <a:rPr lang="en-US" sz="1500" b="1" dirty="0">
                <a:solidFill>
                  <a:srgbClr val="1F497D"/>
                </a:solidFill>
              </a:rPr>
              <a:t>266 @ 90</a:t>
            </a:r>
            <a:r>
              <a:rPr lang="en-US" sz="1500" dirty="0">
                <a:solidFill>
                  <a:srgbClr val="1F497D"/>
                </a:solidFill>
              </a:rPr>
              <a:t>°</a:t>
            </a:r>
            <a:r>
              <a:rPr lang="en-US" sz="1500" b="1" dirty="0">
                <a:solidFill>
                  <a:srgbClr val="1F497D"/>
                </a:solidFill>
              </a:rPr>
              <a:t>/70</a:t>
            </a:r>
            <a:r>
              <a:rPr lang="en-US" sz="1500" dirty="0">
                <a:solidFill>
                  <a:srgbClr val="1F497D"/>
                </a:solidFill>
              </a:rPr>
              <a:t>°</a:t>
            </a:r>
            <a:endParaRPr lang="en-US" sz="1500" b="1" dirty="0">
              <a:solidFill>
                <a:srgbClr val="1F497D"/>
              </a:solidFill>
            </a:endParaRPr>
          </a:p>
          <a:p>
            <a:pPr>
              <a:tabLst>
                <a:tab pos="857250" algn="l"/>
                <a:tab pos="914400" algn="l"/>
              </a:tabLst>
            </a:pPr>
            <a:r>
              <a:rPr lang="en-US" sz="1600" b="1" dirty="0">
                <a:solidFill>
                  <a:srgbClr val="1F497D"/>
                </a:solidFill>
              </a:rPr>
              <a:t>                 </a:t>
            </a:r>
            <a:r>
              <a:rPr lang="en-US" sz="100" b="1" dirty="0">
                <a:solidFill>
                  <a:srgbClr val="1F497D"/>
                </a:solidFill>
              </a:rPr>
              <a:t>              </a:t>
            </a:r>
            <a:r>
              <a:rPr lang="en-US" sz="1500" b="1" dirty="0">
                <a:solidFill>
                  <a:srgbClr val="1F497D"/>
                </a:solidFill>
              </a:rPr>
              <a:t>340 @ 70</a:t>
            </a:r>
            <a:r>
              <a:rPr lang="en-US" sz="1500" dirty="0">
                <a:solidFill>
                  <a:srgbClr val="1F497D"/>
                </a:solidFill>
              </a:rPr>
              <a:t>°</a:t>
            </a:r>
            <a:r>
              <a:rPr lang="en-US" sz="1500" b="1" dirty="0">
                <a:solidFill>
                  <a:srgbClr val="1F497D"/>
                </a:solidFill>
              </a:rPr>
              <a:t>/50</a:t>
            </a:r>
            <a:r>
              <a:rPr lang="en-US" sz="1500" dirty="0">
                <a:solidFill>
                  <a:srgbClr val="1F497D"/>
                </a:solidFill>
              </a:rPr>
              <a:t>°</a:t>
            </a:r>
            <a:endParaRPr lang="en-US" sz="1500" b="1" dirty="0">
              <a:solidFill>
                <a:srgbClr val="1F497D"/>
              </a:solidFill>
            </a:endParaRPr>
          </a:p>
          <a:p>
            <a:r>
              <a:rPr lang="en-US" sz="1600" b="1" dirty="0">
                <a:solidFill>
                  <a:srgbClr val="1F497D"/>
                </a:solidFill>
              </a:rPr>
              <a:t>Storage: </a:t>
            </a:r>
            <a:r>
              <a:rPr lang="en-US" sz="1500" b="1" dirty="0">
                <a:solidFill>
                  <a:srgbClr val="1F497D"/>
                </a:solidFill>
              </a:rPr>
              <a:t>80 lb.</a:t>
            </a:r>
          </a:p>
          <a:p>
            <a:r>
              <a:rPr lang="en-US" sz="1600" b="1" dirty="0">
                <a:solidFill>
                  <a:srgbClr val="1F497D"/>
                </a:solidFill>
              </a:rPr>
              <a:t>Dimensions: </a:t>
            </a:r>
            <a:r>
              <a:rPr lang="en-US" sz="1500" dirty="0">
                <a:solidFill>
                  <a:srgbClr val="1F497D"/>
                </a:solidFill>
              </a:rPr>
              <a:t>24”</a:t>
            </a:r>
            <a:r>
              <a:rPr lang="en-US" sz="1000" dirty="0">
                <a:solidFill>
                  <a:srgbClr val="1F497D"/>
                </a:solidFill>
              </a:rPr>
              <a:t> </a:t>
            </a:r>
            <a:r>
              <a:rPr lang="en-US" sz="1500" dirty="0">
                <a:solidFill>
                  <a:srgbClr val="1F497D"/>
                </a:solidFill>
              </a:rPr>
              <a:t>x</a:t>
            </a:r>
            <a:r>
              <a:rPr lang="en-US" sz="1000" dirty="0">
                <a:solidFill>
                  <a:srgbClr val="1F497D"/>
                </a:solidFill>
              </a:rPr>
              <a:t> </a:t>
            </a:r>
            <a:r>
              <a:rPr lang="en-US" sz="1500" dirty="0">
                <a:solidFill>
                  <a:srgbClr val="1F497D"/>
                </a:solidFill>
              </a:rPr>
              <a:t>28.5”</a:t>
            </a:r>
            <a:r>
              <a:rPr lang="en-US" sz="1000" dirty="0">
                <a:solidFill>
                  <a:srgbClr val="1F497D"/>
                </a:solidFill>
              </a:rPr>
              <a:t> </a:t>
            </a:r>
            <a:r>
              <a:rPr lang="en-US" sz="1500" dirty="0">
                <a:solidFill>
                  <a:srgbClr val="1F497D"/>
                </a:solidFill>
              </a:rPr>
              <a:t>x</a:t>
            </a:r>
            <a:r>
              <a:rPr lang="en-US" sz="1000" dirty="0">
                <a:solidFill>
                  <a:srgbClr val="1F497D"/>
                </a:solidFill>
              </a:rPr>
              <a:t> </a:t>
            </a:r>
            <a:r>
              <a:rPr lang="en-US" sz="1500" dirty="0">
                <a:solidFill>
                  <a:srgbClr val="1F497D"/>
                </a:solidFill>
              </a:rPr>
              <a:t>39”</a:t>
            </a:r>
          </a:p>
          <a:p>
            <a:r>
              <a:rPr lang="en-US" sz="1100" i="1" dirty="0">
                <a:solidFill>
                  <a:srgbClr val="1F497D"/>
                </a:solidFill>
              </a:rPr>
              <a:t>Includes legs, scoop and 5.5’ power cord</a:t>
            </a:r>
          </a:p>
          <a:p>
            <a:endParaRPr lang="en-US" dirty="0">
              <a:solidFill>
                <a:srgbClr val="1F497D"/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5833612" y="1500355"/>
            <a:ext cx="0" cy="3701212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/>
          <p:cNvGrpSpPr/>
          <p:nvPr/>
        </p:nvGrpSpPr>
        <p:grpSpPr>
          <a:xfrm>
            <a:off x="533400" y="1118171"/>
            <a:ext cx="2074652" cy="4767378"/>
            <a:chOff x="304800" y="965771"/>
            <a:chExt cx="2074652" cy="4767378"/>
          </a:xfrm>
        </p:grpSpPr>
        <p:pic>
          <p:nvPicPr>
            <p:cNvPr id="11" name="Picture 3"/>
            <p:cNvPicPr>
              <a:picLocks noChangeAspect="1" noChangeArrowheads="1"/>
            </p:cNvPicPr>
            <p:nvPr/>
          </p:nvPicPr>
          <p:blipFill rotWithShape="1">
            <a:blip r:embed="rId3" cstate="hqprint">
              <a:clrChange>
                <a:clrFrom>
                  <a:srgbClr val="F8F8F9"/>
                </a:clrFrom>
                <a:clrTo>
                  <a:srgbClr val="F8F8F9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04800" y="965771"/>
              <a:ext cx="2074652" cy="24461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3"/>
            <p:cNvPicPr>
              <a:picLocks noChangeAspect="1" noChangeArrowheads="1"/>
            </p:cNvPicPr>
            <p:nvPr/>
          </p:nvPicPr>
          <p:blipFill rotWithShape="1">
            <a:blip r:embed="rId4" cstate="hqprint">
              <a:clrChange>
                <a:clrFrom>
                  <a:srgbClr val="F8F8F9"/>
                </a:clrFrom>
                <a:clrTo>
                  <a:srgbClr val="F8F8F9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04800" y="3352800"/>
              <a:ext cx="2074652" cy="23803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E9123AC4-87DF-4676-8885-E69FBD6234A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4761" y="2952133"/>
            <a:ext cx="543206" cy="543206"/>
          </a:xfrm>
          <a:prstGeom prst="rect">
            <a:avLst/>
          </a:prstGeom>
        </p:spPr>
      </p:pic>
      <p:pic>
        <p:nvPicPr>
          <p:cNvPr id="14" name="Picture 3" descr="C:\Users\blevinson\Pictures\Admin\flake22.png">
            <a:extLst>
              <a:ext uri="{FF2B5EF4-FFF2-40B4-BE49-F238E27FC236}">
                <a16:creationId xmlns:a16="http://schemas.microsoft.com/office/drawing/2014/main" id="{C43F8F0D-598B-42E7-86E5-697668C366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71900" y="3091600"/>
            <a:ext cx="518695" cy="365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28647DC6-1045-443A-B508-5ABB0333AC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tx2"/>
                </a:solidFill>
              </a:rPr>
              <a:t>Undercounter Flake &amp; Nugget: </a:t>
            </a:r>
            <a:r>
              <a:rPr lang="en-US" b="1" i="1" dirty="0">
                <a:solidFill>
                  <a:schemeClr val="tx2"/>
                </a:solidFill>
              </a:rPr>
              <a:t>24” Platform</a:t>
            </a:r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15" name="Picture 14" descr="A picture containing computer&#10;&#10;Description automatically generated">
            <a:extLst>
              <a:ext uri="{FF2B5EF4-FFF2-40B4-BE49-F238E27FC236}">
                <a16:creationId xmlns:a16="http://schemas.microsoft.com/office/drawing/2014/main" id="{33545E4C-870F-49E1-BB5A-78EF5430551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9124" y="1355069"/>
            <a:ext cx="1437226" cy="1746504"/>
          </a:xfrm>
          <a:prstGeom prst="rect">
            <a:avLst/>
          </a:prstGeom>
        </p:spPr>
      </p:pic>
      <p:pic>
        <p:nvPicPr>
          <p:cNvPr id="18" name="Picture 17" descr="A picture containing computer&#10;&#10;Description automatically generated">
            <a:extLst>
              <a:ext uri="{FF2B5EF4-FFF2-40B4-BE49-F238E27FC236}">
                <a16:creationId xmlns:a16="http://schemas.microsoft.com/office/drawing/2014/main" id="{D9877E3C-741B-44D2-A5FF-4F517CD422E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3201" y="1355069"/>
            <a:ext cx="1437226" cy="174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3618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Space Saving Design: </a:t>
            </a:r>
            <a:r>
              <a:rPr lang="en-US" b="1" i="1" dirty="0">
                <a:solidFill>
                  <a:schemeClr val="tx2"/>
                </a:solidFill>
              </a:rPr>
              <a:t>ADA Compliant</a:t>
            </a:r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C988B8FE-F114-430E-A455-E785CBABAF72}"/>
              </a:ext>
            </a:extLst>
          </p:cNvPr>
          <p:cNvGrpSpPr/>
          <p:nvPr/>
        </p:nvGrpSpPr>
        <p:grpSpPr>
          <a:xfrm>
            <a:off x="264257" y="1145048"/>
            <a:ext cx="8616087" cy="4730366"/>
            <a:chOff x="264257" y="1183960"/>
            <a:chExt cx="8616087" cy="4730366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FD7BD358-F2CC-46DF-A318-A3A8569B0361}"/>
                </a:ext>
              </a:extLst>
            </p:cNvPr>
            <p:cNvGrpSpPr/>
            <p:nvPr/>
          </p:nvGrpSpPr>
          <p:grpSpPr>
            <a:xfrm>
              <a:off x="264257" y="1452343"/>
              <a:ext cx="8616087" cy="4461983"/>
              <a:chOff x="366101" y="1452343"/>
              <a:chExt cx="8616087" cy="4461983"/>
            </a:xfrm>
          </p:grpSpPr>
          <p:grpSp>
            <p:nvGrpSpPr>
              <p:cNvPr id="2" name="Group 1">
                <a:extLst>
                  <a:ext uri="{FF2B5EF4-FFF2-40B4-BE49-F238E27FC236}">
                    <a16:creationId xmlns:a16="http://schemas.microsoft.com/office/drawing/2014/main" id="{58AC8F9C-FCB1-4EAB-A9B9-F48D17195746}"/>
                  </a:ext>
                </a:extLst>
              </p:cNvPr>
              <p:cNvGrpSpPr/>
              <p:nvPr/>
            </p:nvGrpSpPr>
            <p:grpSpPr>
              <a:xfrm>
                <a:off x="4429978" y="1452343"/>
                <a:ext cx="4552210" cy="2977289"/>
                <a:chOff x="455830" y="1258790"/>
                <a:chExt cx="4735294" cy="3097032"/>
              </a:xfrm>
            </p:grpSpPr>
            <p:pic>
              <p:nvPicPr>
                <p:cNvPr id="35" name="Picture 4">
                  <a:extLst>
                    <a:ext uri="{FF2B5EF4-FFF2-40B4-BE49-F238E27FC236}">
                      <a16:creationId xmlns:a16="http://schemas.microsoft.com/office/drawing/2014/main" id="{76BDC8AE-9B96-450B-8CEF-F833FAE57C30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55830" y="1387327"/>
                  <a:ext cx="1992083" cy="2758176"/>
                </a:xfrm>
                <a:prstGeom prst="rect">
                  <a:avLst/>
                </a:prstGeom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6" name="Picture 35">
                  <a:extLst>
                    <a:ext uri="{FF2B5EF4-FFF2-40B4-BE49-F238E27FC236}">
                      <a16:creationId xmlns:a16="http://schemas.microsoft.com/office/drawing/2014/main" id="{3B8DB48F-BA6A-40CB-A0EA-757BD1519FF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5747" b="89425" l="8917" r="91083">
                              <a14:foregroundMark x1="9873" y1="54713" x2="10828" y2="53563"/>
                              <a14:foregroundMark x1="11146" y1="56092" x2="10510" y2="68736"/>
                              <a14:foregroundMark x1="11465" y1="68276" x2="12102" y2="68736"/>
                              <a14:foregroundMark x1="12739" y1="68506" x2="12739" y2="68966"/>
                              <a14:foregroundMark x1="23630" y1="77605" x2="29299" y2="82759"/>
                              <a14:foregroundMark x1="29299" y1="83218" x2="29299" y2="83218"/>
                              <a14:foregroundMark x1="39172" y1="84368" x2="64968" y2="83218"/>
                              <a14:foregroundMark x1="64968" y1="83218" x2="65605" y2="80920"/>
                              <a14:foregroundMark x1="68153" y1="81149" x2="72611" y2="80230"/>
                              <a14:foregroundMark x1="73248" y1="80230" x2="73567" y2="80460"/>
                              <a14:foregroundMark x1="73885" y1="80000" x2="73885" y2="80000"/>
                              <a14:foregroundMark x1="73885" y1="80000" x2="73885" y2="80000"/>
                              <a14:foregroundMark x1="83758" y1="78851" x2="88535" y2="73103"/>
                              <a14:foregroundMark x1="85987" y1="77931" x2="88854" y2="78621"/>
                              <a14:foregroundMark x1="87261" y1="78621" x2="87261" y2="70805"/>
                              <a14:foregroundMark x1="87580" y1="73333" x2="88217" y2="49655"/>
                              <a14:foregroundMark x1="88217" y1="49655" x2="88217" y2="49655"/>
                              <a14:foregroundMark x1="87580" y1="54713" x2="91083" y2="42069"/>
                              <a14:foregroundMark x1="88217" y1="44598" x2="88535" y2="35402"/>
                              <a14:foregroundMark x1="90127" y1="45747" x2="90127" y2="30805"/>
                              <a14:foregroundMark x1="90446" y1="29655" x2="76433" y2="5977"/>
                              <a14:foregroundMark x1="88854" y1="26667" x2="84713" y2="11724"/>
                              <a14:foregroundMark x1="89809" y1="26437" x2="87261" y2="17471"/>
                              <a14:foregroundMark x1="88535" y1="20690" x2="78662" y2="8736"/>
                              <a14:foregroundMark x1="84076" y1="13563" x2="79936" y2="9425"/>
                              <a14:foregroundMark x1="86306" y1="12414" x2="81529" y2="8506"/>
                              <a14:foregroundMark x1="74841" y1="8506" x2="50000" y2="6207"/>
                              <a14:foregroundMark x1="57006" y1="7356" x2="20064" y2="7586"/>
                              <a14:foregroundMark x1="39809" y1="7126" x2="8917" y2="8966"/>
                              <a14:foregroundMark x1="14331" y1="7816" x2="11783" y2="7816"/>
                              <a14:foregroundMark x1="16879" y1="8276" x2="22930" y2="7126"/>
                              <a14:foregroundMark x1="19427" y1="7586" x2="8599" y2="7586"/>
                              <a14:foregroundMark x1="10191" y1="8506" x2="13376" y2="21609"/>
                              <a14:foregroundMark x1="8599" y1="10805" x2="8599" y2="54483"/>
                              <a14:foregroundMark x1="8599" y1="54483" x2="8917" y2="55172"/>
                              <a14:foregroundMark x1="83439" y1="78851" x2="83439" y2="78851"/>
                              <a14:foregroundMark x1="74522" y1="80230" x2="74522" y2="80230"/>
                              <a14:foregroundMark x1="39172" y1="84368" x2="39172" y2="84368"/>
                              <a14:foregroundMark x1="16561" y1="70115" x2="15924" y2="70115"/>
                              <a14:foregroundMark x1="15287" y1="69195" x2="17197" y2="70575"/>
                              <a14:foregroundMark x1="38535" y1="83908" x2="38535" y2="83908"/>
                              <a14:backgroundMark x1="15605" y1="73563" x2="18790" y2="86437"/>
                              <a14:backgroundMark x1="78025" y1="81149" x2="77707" y2="83908"/>
                              <a14:backgroundMark x1="18790" y1="75632" x2="19108" y2="77931"/>
                              <a14:backgroundMark x1="30573" y1="84598" x2="31210" y2="85287"/>
                              <a14:backgroundMark x1="29936" y1="83908" x2="30892" y2="84598"/>
                              <a14:backgroundMark x1="38535" y1="84598" x2="37898" y2="84598"/>
                              <a14:backgroundMark x1="76115" y1="80920" x2="75796" y2="80230"/>
                              <a14:backgroundMark x1="82166" y1="80000" x2="81847" y2="79540"/>
                              <a14:backgroundMark x1="11465" y1="70115" x2="12739" y2="70575"/>
                              <a14:backgroundMark x1="13057" y1="69885" x2="13728" y2="70079"/>
                              <a14:backgroundMark x1="81847" y1="79310" x2="76115" y2="80000"/>
                              <a14:backgroundMark x1="81847" y1="79770" x2="77389" y2="80230"/>
                              <a14:backgroundMark x1="81529" y1="79310" x2="76752" y2="80000"/>
                              <a14:backgroundMark x1="38535" y1="84368" x2="32484" y2="84368"/>
                              <a14:backgroundMark x1="36624" y1="84828" x2="33121" y2="84828"/>
                              <a14:backgroundMark x1="37580" y1="84368" x2="34395" y2="84828"/>
                            </a14:backgroundRemoval>
                          </a14:imgEffect>
                        </a14:imgLayer>
                      </a14:imgProps>
                    </a:ext>
                  </a:extLst>
                </a:blip>
                <a:srcRect/>
                <a:stretch/>
              </p:blipFill>
              <p:spPr>
                <a:xfrm>
                  <a:off x="2712956" y="1387327"/>
                  <a:ext cx="1991149" cy="2758440"/>
                </a:xfrm>
                <a:prstGeom prst="rect">
                  <a:avLst/>
                </a:prstGeom>
              </p:spPr>
            </p:pic>
            <p:grpSp>
              <p:nvGrpSpPr>
                <p:cNvPr id="11" name="Group 10"/>
                <p:cNvGrpSpPr/>
                <p:nvPr/>
              </p:nvGrpSpPr>
              <p:grpSpPr>
                <a:xfrm>
                  <a:off x="684887" y="1258790"/>
                  <a:ext cx="4506237" cy="3085333"/>
                  <a:chOff x="709663" y="1249912"/>
                  <a:chExt cx="4506237" cy="3085333"/>
                </a:xfrm>
              </p:grpSpPr>
              <p:cxnSp>
                <p:nvCxnSpPr>
                  <p:cNvPr id="14" name="Straight Connector 13"/>
                  <p:cNvCxnSpPr/>
                  <p:nvPr/>
                </p:nvCxnSpPr>
                <p:spPr>
                  <a:xfrm>
                    <a:off x="4797410" y="1548535"/>
                    <a:ext cx="0" cy="1995295"/>
                  </a:xfrm>
                  <a:prstGeom prst="line">
                    <a:avLst/>
                  </a:prstGeom>
                  <a:noFill/>
                  <a:ln w="19050" cap="flat" cmpd="sng" algn="ctr">
                    <a:solidFill>
                      <a:srgbClr val="00AEEF"/>
                    </a:solidFill>
                    <a:prstDash val="solid"/>
                    <a:headEnd type="oval" w="med" len="med"/>
                    <a:tailEnd type="oval" w="med" len="med"/>
                  </a:ln>
                  <a:effectLst>
                    <a:outerShdw blurRad="40000" dist="20000" dir="5400000" rotWithShape="0">
                      <a:srgbClr val="000000">
                        <a:alpha val="38000"/>
                      </a:srgbClr>
                    </a:outerShdw>
                  </a:effectLst>
                </p:spPr>
              </p:cxnSp>
              <p:sp>
                <p:nvSpPr>
                  <p:cNvPr id="15" name="TextBox 14"/>
                  <p:cNvSpPr txBox="1"/>
                  <p:nvPr/>
                </p:nvSpPr>
                <p:spPr>
                  <a:xfrm>
                    <a:off x="4525341" y="2376905"/>
                    <a:ext cx="690559" cy="338554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AEEF"/>
                        </a:solidFill>
                        <a:effectLst/>
                        <a:uLnTx/>
                        <a:uFillTx/>
                      </a:rPr>
                      <a:t>31.9”</a:t>
                    </a:r>
                  </a:p>
                </p:txBody>
              </p:sp>
              <p:cxnSp>
                <p:nvCxnSpPr>
                  <p:cNvPr id="23" name="Straight Connector 22"/>
                  <p:cNvCxnSpPr/>
                  <p:nvPr/>
                </p:nvCxnSpPr>
                <p:spPr>
                  <a:xfrm>
                    <a:off x="2564750" y="1535536"/>
                    <a:ext cx="0" cy="2290130"/>
                  </a:xfrm>
                  <a:prstGeom prst="line">
                    <a:avLst/>
                  </a:prstGeom>
                  <a:noFill/>
                  <a:ln w="19050" cap="flat" cmpd="sng" algn="ctr">
                    <a:solidFill>
                      <a:srgbClr val="00AEEF"/>
                    </a:solidFill>
                    <a:prstDash val="solid"/>
                    <a:headEnd type="oval" w="med" len="med"/>
                    <a:tailEnd type="oval" w="med" len="med"/>
                  </a:ln>
                  <a:effectLst>
                    <a:outerShdw blurRad="40000" dist="20000" dir="5400000" rotWithShape="0">
                      <a:srgbClr val="000000">
                        <a:alpha val="38000"/>
                      </a:srgbClr>
                    </a:outerShdw>
                  </a:effectLst>
                </p:spPr>
              </p:cxnSp>
              <p:sp>
                <p:nvSpPr>
                  <p:cNvPr id="25" name="TextBox 24"/>
                  <p:cNvSpPr txBox="1"/>
                  <p:nvPr/>
                </p:nvSpPr>
                <p:spPr>
                  <a:xfrm>
                    <a:off x="2337045" y="2487606"/>
                    <a:ext cx="539496" cy="338554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AEEF"/>
                        </a:solidFill>
                        <a:effectLst/>
                        <a:uLnTx/>
                        <a:uFillTx/>
                      </a:rPr>
                      <a:t>38”</a:t>
                    </a:r>
                  </a:p>
                </p:txBody>
              </p:sp>
              <p:cxnSp>
                <p:nvCxnSpPr>
                  <p:cNvPr id="26" name="Straight Connector 25"/>
                  <p:cNvCxnSpPr>
                    <a:cxnSpLocks/>
                  </p:cNvCxnSpPr>
                  <p:nvPr/>
                </p:nvCxnSpPr>
                <p:spPr>
                  <a:xfrm>
                    <a:off x="3139126" y="4146846"/>
                    <a:ext cx="1405433" cy="0"/>
                  </a:xfrm>
                  <a:prstGeom prst="line">
                    <a:avLst/>
                  </a:prstGeom>
                  <a:noFill/>
                  <a:ln w="19050" cap="flat" cmpd="sng" algn="ctr">
                    <a:solidFill>
                      <a:srgbClr val="00AEEF"/>
                    </a:solidFill>
                    <a:prstDash val="solid"/>
                    <a:headEnd type="oval" w="med" len="med"/>
                    <a:tailEnd type="oval" w="med" len="med"/>
                  </a:ln>
                  <a:effectLst>
                    <a:outerShdw blurRad="40000" dist="20000" dir="5400000" rotWithShape="0">
                      <a:srgbClr val="000000">
                        <a:alpha val="38000"/>
                      </a:srgbClr>
                    </a:outerShdw>
                  </a:effectLst>
                </p:spPr>
              </p:cxnSp>
              <p:sp>
                <p:nvSpPr>
                  <p:cNvPr id="27" name="TextBox 26"/>
                  <p:cNvSpPr txBox="1"/>
                  <p:nvPr/>
                </p:nvSpPr>
                <p:spPr>
                  <a:xfrm>
                    <a:off x="3568670" y="3996691"/>
                    <a:ext cx="600076" cy="338554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AEEF"/>
                        </a:solidFill>
                        <a:effectLst/>
                        <a:uLnTx/>
                        <a:uFillTx/>
                      </a:rPr>
                      <a:t>20”</a:t>
                    </a:r>
                  </a:p>
                </p:txBody>
              </p:sp>
              <p:sp>
                <p:nvSpPr>
                  <p:cNvPr id="28" name="TextBox 27"/>
                  <p:cNvSpPr txBox="1"/>
                  <p:nvPr/>
                </p:nvSpPr>
                <p:spPr>
                  <a:xfrm>
                    <a:off x="709663" y="1249912"/>
                    <a:ext cx="1547737" cy="307777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AEEF"/>
                        </a:solidFill>
                        <a:effectLst/>
                        <a:uLnTx/>
                        <a:uFillTx/>
                      </a:rPr>
                      <a:t>With legs</a:t>
                    </a:r>
                  </a:p>
                </p:txBody>
              </p:sp>
              <p:sp>
                <p:nvSpPr>
                  <p:cNvPr id="29" name="TextBox 28"/>
                  <p:cNvSpPr txBox="1"/>
                  <p:nvPr/>
                </p:nvSpPr>
                <p:spPr>
                  <a:xfrm>
                    <a:off x="2968002" y="1249912"/>
                    <a:ext cx="1557339" cy="307777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AEEF"/>
                        </a:solidFill>
                        <a:effectLst/>
                        <a:uLnTx/>
                        <a:uFillTx/>
                      </a:rPr>
                      <a:t>Without legs</a:t>
                    </a:r>
                  </a:p>
                </p:txBody>
              </p:sp>
              <p:sp>
                <p:nvSpPr>
                  <p:cNvPr id="33" name="TextBox 32"/>
                  <p:cNvSpPr txBox="1"/>
                  <p:nvPr/>
                </p:nvSpPr>
                <p:spPr>
                  <a:xfrm>
                    <a:off x="2757081" y="3771066"/>
                    <a:ext cx="1992084" cy="2308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85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</a:rPr>
                      <a:t>With use of KUFM20 floor mount kit</a:t>
                    </a:r>
                  </a:p>
                </p:txBody>
              </p:sp>
            </p:grpSp>
            <p:cxnSp>
              <p:nvCxnSpPr>
                <p:cNvPr id="39" name="Straight Connector 38">
                  <a:extLst>
                    <a:ext uri="{FF2B5EF4-FFF2-40B4-BE49-F238E27FC236}">
                      <a16:creationId xmlns:a16="http://schemas.microsoft.com/office/drawing/2014/main" id="{65ECF66E-21D0-4523-8E93-2D570F9464E2}"/>
                    </a:ext>
                  </a:extLst>
                </p:cNvPr>
                <p:cNvCxnSpPr/>
                <p:nvPr/>
              </p:nvCxnSpPr>
              <p:spPr>
                <a:xfrm>
                  <a:off x="838689" y="4167423"/>
                  <a:ext cx="1405433" cy="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00AEEF"/>
                  </a:solidFill>
                  <a:prstDash val="solid"/>
                  <a:headEnd type="oval" w="med" len="med"/>
                  <a:tailEnd type="oval" w="med" len="me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</p:cxnSp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F2763840-D6FB-4AD3-9049-412B0026E1EB}"/>
                    </a:ext>
                  </a:extLst>
                </p:cNvPr>
                <p:cNvSpPr txBox="1"/>
                <p:nvPr/>
              </p:nvSpPr>
              <p:spPr>
                <a:xfrm>
                  <a:off x="1268234" y="4017268"/>
                  <a:ext cx="600076" cy="338554"/>
                </a:xfrm>
                <a:prstGeom prst="rect">
                  <a:avLst/>
                </a:prstGeom>
                <a:solidFill>
                  <a:sysClr val="window" lastClr="FFFFFF"/>
                </a:solidFill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AEEF"/>
                      </a:solidFill>
                      <a:effectLst/>
                      <a:uLnTx/>
                      <a:uFillTx/>
                    </a:rPr>
                    <a:t>20”</a:t>
                  </a:r>
                </a:p>
              </p:txBody>
            </p:sp>
          </p:grpSp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E960D71C-0C24-4603-BF7F-D5D7888B03AE}"/>
                  </a:ext>
                </a:extLst>
              </p:cNvPr>
              <p:cNvGrpSpPr/>
              <p:nvPr/>
            </p:nvGrpSpPr>
            <p:grpSpPr>
              <a:xfrm>
                <a:off x="366101" y="2911049"/>
                <a:ext cx="3989308" cy="3003277"/>
                <a:chOff x="670884" y="2849267"/>
                <a:chExt cx="4149753" cy="3124066"/>
              </a:xfrm>
            </p:grpSpPr>
            <p:pic>
              <p:nvPicPr>
                <p:cNvPr id="56" name="Picture 55">
                  <a:extLst>
                    <a:ext uri="{FF2B5EF4-FFF2-40B4-BE49-F238E27FC236}">
                      <a16:creationId xmlns:a16="http://schemas.microsoft.com/office/drawing/2014/main" id="{8D4B8873-35A2-4A3E-8BAB-17A719041FB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rcRect/>
                <a:stretch/>
              </p:blipFill>
              <p:spPr>
                <a:xfrm>
                  <a:off x="670884" y="3059094"/>
                  <a:ext cx="1688901" cy="2646260"/>
                </a:xfrm>
                <a:prstGeom prst="rect">
                  <a:avLst/>
                </a:prstGeom>
              </p:spPr>
            </p:pic>
            <p:pic>
              <p:nvPicPr>
                <p:cNvPr id="6" name="Picture 5">
                  <a:extLst>
                    <a:ext uri="{FF2B5EF4-FFF2-40B4-BE49-F238E27FC236}">
                      <a16:creationId xmlns:a16="http://schemas.microsoft.com/office/drawing/2014/main" id="{3C86759C-3B30-4F36-A512-86823F9780F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BEBA8EAE-BF5A-486C-A8C5-ECC9F3942E4B}">
                      <a14:imgProps xmlns:a14="http://schemas.microsoft.com/office/drawing/2010/main">
                        <a14:imgLayer r:embed="rId7">
                          <a14:imgEffect>
                            <a14:backgroundRemoval t="0" b="89956" l="836" r="92758">
                              <a14:foregroundMark x1="7660" y1="5600" x2="67549" y2="8178"/>
                              <a14:foregroundMark x1="67549" y1="8178" x2="87604" y2="22311"/>
                              <a14:foregroundMark x1="87604" y1="22311" x2="89415" y2="41511"/>
                              <a14:foregroundMark x1="89415" y1="41511" x2="85794" y2="21333"/>
                              <a14:foregroundMark x1="85794" y1="21333" x2="62813" y2="8356"/>
                              <a14:foregroundMark x1="62813" y1="8356" x2="27298" y2="9600"/>
                              <a14:foregroundMark x1="27298" y1="9600" x2="61699" y2="7733"/>
                              <a14:foregroundMark x1="61699" y1="7733" x2="57382" y2="9067"/>
                              <a14:foregroundMark x1="78273" y1="9333" x2="2786" y2="6400"/>
                              <a14:foregroundMark x1="9889" y1="7733" x2="12256" y2="69333"/>
                              <a14:foregroundMark x1="12256" y1="69333" x2="836" y2="0"/>
                              <a14:foregroundMark x1="16156" y1="6756" x2="61003" y2="4178"/>
                              <a14:foregroundMark x1="60028" y1="4800" x2="81476" y2="10133"/>
                              <a14:foregroundMark x1="70613" y1="7378" x2="84401" y2="14578"/>
                              <a14:foregroundMark x1="81476" y1="9067" x2="89694" y2="29067"/>
                              <a14:foregroundMark x1="84540" y1="16622" x2="69220" y2="6489"/>
                              <a14:foregroundMark x1="70056" y1="6489" x2="85376" y2="14667"/>
                              <a14:foregroundMark x1="73816" y1="8089" x2="82591" y2="9689"/>
                              <a14:foregroundMark x1="74234" y1="8889" x2="91643" y2="6578"/>
                              <a14:foregroundMark x1="78830" y1="8089" x2="67549" y2="6933"/>
                              <a14:foregroundMark x1="54875" y1="9422" x2="28969" y2="10044"/>
                              <a14:foregroundMark x1="84958" y1="11378" x2="89694" y2="70933"/>
                              <a14:foregroundMark x1="88997" y1="52356" x2="85097" y2="31022"/>
                              <a14:foregroundMark x1="89694" y1="43911" x2="87604" y2="32178"/>
                              <a14:foregroundMark x1="89694" y1="46311" x2="87883" y2="37422"/>
                              <a14:foregroundMark x1="89136" y1="45244" x2="82033" y2="11378"/>
                              <a14:foregroundMark x1="88022" y1="28622" x2="85376" y2="12978"/>
                              <a14:foregroundMark x1="90111" y1="26578" x2="86630" y2="15911"/>
                              <a14:foregroundMark x1="91226" y1="35022" x2="88997" y2="24622"/>
                              <a14:foregroundMark x1="92758" y1="41244" x2="89415" y2="29689"/>
                              <a14:foregroundMark x1="10446" y1="61600" x2="10167" y2="70667"/>
                              <a14:foregroundMark x1="21450" y1="75004" x2="31476" y2="82400"/>
                              <a14:foregroundMark x1="20752" y1="74489" x2="21114" y2="74756"/>
                              <a14:foregroundMark x1="44568" y1="84978" x2="71309" y2="82400"/>
                              <a14:foregroundMark x1="81058" y1="81067" x2="89554" y2="84000"/>
                              <a14:foregroundMark x1="88997" y1="71556" x2="85933" y2="83556"/>
                              <a14:foregroundMark x1="71866" y1="82400" x2="71866" y2="82400"/>
                              <a14:foregroundMark x1="33983" y1="82844" x2="31476" y2="81333"/>
                              <a14:foregroundMark x1="34401" y1="83378" x2="33983" y2="82844"/>
                              <a14:backgroundMark x1="14067" y1="70933" x2="13510" y2="70044"/>
                              <a14:backgroundMark x1="43733" y1="85333" x2="43733" y2="85333"/>
                              <a14:backgroundMark x1="72841" y1="82222" x2="72841" y2="82222"/>
                              <a14:backgroundMark x1="79805" y1="81244" x2="79805" y2="81244"/>
                              <a14:backgroundMark x1="80362" y1="81244" x2="80362" y2="81244"/>
                              <a14:backgroundMark x1="19081" y1="74756" x2="19081" y2="75556"/>
                              <a14:backgroundMark x1="20056" y1="76889" x2="16992" y2="73778"/>
                              <a14:backgroundMark x1="19638" y1="74933" x2="18663" y2="74489"/>
                              <a14:backgroundMark x1="19638" y1="75111" x2="19081" y2="74133"/>
                              <a14:backgroundMark x1="43315" y1="85244" x2="44150" y2="85244"/>
                              <a14:backgroundMark x1="19777" y1="74222" x2="18663" y2="73867"/>
                            </a14:backgroundRemoval>
                          </a14:imgEffect>
                        </a14:imgLayer>
                      </a14:imgProps>
                    </a:ext>
                  </a:extLst>
                </a:blip>
                <a:srcRect/>
                <a:stretch/>
              </p:blipFill>
              <p:spPr>
                <a:xfrm>
                  <a:off x="2642708" y="3067494"/>
                  <a:ext cx="1671133" cy="2618421"/>
                </a:xfrm>
                <a:prstGeom prst="rect">
                  <a:avLst/>
                </a:prstGeom>
              </p:spPr>
            </p:pic>
            <p:cxnSp>
              <p:nvCxnSpPr>
                <p:cNvPr id="47" name="Straight Connector 46">
                  <a:extLst>
                    <a:ext uri="{FF2B5EF4-FFF2-40B4-BE49-F238E27FC236}">
                      <a16:creationId xmlns:a16="http://schemas.microsoft.com/office/drawing/2014/main" id="{FC00768E-4553-43D9-AA9F-7BC09F441669}"/>
                    </a:ext>
                  </a:extLst>
                </p:cNvPr>
                <p:cNvCxnSpPr/>
                <p:nvPr/>
              </p:nvCxnSpPr>
              <p:spPr>
                <a:xfrm>
                  <a:off x="4402147" y="3147890"/>
                  <a:ext cx="0" cy="1995295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00AEEF"/>
                  </a:solidFill>
                  <a:prstDash val="solid"/>
                  <a:headEnd type="oval" w="med" len="med"/>
                  <a:tailEnd type="oval" w="med" len="me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</p:cxnSp>
            <p:sp>
              <p:nvSpPr>
                <p:cNvPr id="48" name="TextBox 47">
                  <a:extLst>
                    <a:ext uri="{FF2B5EF4-FFF2-40B4-BE49-F238E27FC236}">
                      <a16:creationId xmlns:a16="http://schemas.microsoft.com/office/drawing/2014/main" id="{58A3A89C-C9ED-4B70-BC0D-22B977EE103D}"/>
                    </a:ext>
                  </a:extLst>
                </p:cNvPr>
                <p:cNvSpPr txBox="1"/>
                <p:nvPr/>
              </p:nvSpPr>
              <p:spPr>
                <a:xfrm>
                  <a:off x="4130078" y="3976260"/>
                  <a:ext cx="690559" cy="338554"/>
                </a:xfrm>
                <a:prstGeom prst="rect">
                  <a:avLst/>
                </a:prstGeom>
                <a:solidFill>
                  <a:sysClr val="window" lastClr="FFFFFF"/>
                </a:solidFill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AEEF"/>
                      </a:solidFill>
                      <a:effectLst/>
                      <a:uLnTx/>
                      <a:uFillTx/>
                    </a:rPr>
                    <a:t>31.9”</a:t>
                  </a:r>
                </a:p>
              </p:txBody>
            </p:sp>
            <p:cxnSp>
              <p:nvCxnSpPr>
                <p:cNvPr id="49" name="Straight Connector 48">
                  <a:extLst>
                    <a:ext uri="{FF2B5EF4-FFF2-40B4-BE49-F238E27FC236}">
                      <a16:creationId xmlns:a16="http://schemas.microsoft.com/office/drawing/2014/main" id="{5108E52C-CDE1-4E43-BFC5-466BD9B10C55}"/>
                    </a:ext>
                  </a:extLst>
                </p:cNvPr>
                <p:cNvCxnSpPr/>
                <p:nvPr/>
              </p:nvCxnSpPr>
              <p:spPr>
                <a:xfrm>
                  <a:off x="2461588" y="3134891"/>
                  <a:ext cx="0" cy="229013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00AEEF"/>
                  </a:solidFill>
                  <a:prstDash val="solid"/>
                  <a:headEnd type="oval" w="med" len="med"/>
                  <a:tailEnd type="oval" w="med" len="me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</p:cxnSp>
            <p:sp>
              <p:nvSpPr>
                <p:cNvPr id="50" name="TextBox 49">
                  <a:extLst>
                    <a:ext uri="{FF2B5EF4-FFF2-40B4-BE49-F238E27FC236}">
                      <a16:creationId xmlns:a16="http://schemas.microsoft.com/office/drawing/2014/main" id="{6F41467E-CAC0-426C-97A8-791234CF5804}"/>
                    </a:ext>
                  </a:extLst>
                </p:cNvPr>
                <p:cNvSpPr txBox="1"/>
                <p:nvPr/>
              </p:nvSpPr>
              <p:spPr>
                <a:xfrm>
                  <a:off x="2233883" y="4086961"/>
                  <a:ext cx="539496" cy="338554"/>
                </a:xfrm>
                <a:prstGeom prst="rect">
                  <a:avLst/>
                </a:prstGeom>
                <a:solidFill>
                  <a:sysClr val="window" lastClr="FFFFFF"/>
                </a:solidFill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AEEF"/>
                      </a:solidFill>
                      <a:effectLst/>
                      <a:uLnTx/>
                      <a:uFillTx/>
                    </a:rPr>
                    <a:t>38”</a:t>
                  </a:r>
                </a:p>
              </p:txBody>
            </p:sp>
            <p:sp>
              <p:nvSpPr>
                <p:cNvPr id="54" name="TextBox 53">
                  <a:extLst>
                    <a:ext uri="{FF2B5EF4-FFF2-40B4-BE49-F238E27FC236}">
                      <a16:creationId xmlns:a16="http://schemas.microsoft.com/office/drawing/2014/main" id="{24C7B516-3D87-494D-BD76-B276D9D0308A}"/>
                    </a:ext>
                  </a:extLst>
                </p:cNvPr>
                <p:cNvSpPr txBox="1"/>
                <p:nvPr/>
              </p:nvSpPr>
              <p:spPr>
                <a:xfrm>
                  <a:off x="2768421" y="2849267"/>
                  <a:ext cx="1361657" cy="307777"/>
                </a:xfrm>
                <a:prstGeom prst="rect">
                  <a:avLst/>
                </a:prstGeom>
                <a:solidFill>
                  <a:sysClr val="window" lastClr="FFFFFF"/>
                </a:solidFill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AEEF"/>
                      </a:solidFill>
                      <a:effectLst/>
                      <a:uLnTx/>
                      <a:uFillTx/>
                    </a:rPr>
                    <a:t>Without legs</a:t>
                  </a:r>
                </a:p>
              </p:txBody>
            </p:sp>
            <p:sp>
              <p:nvSpPr>
                <p:cNvPr id="55" name="TextBox 54">
                  <a:extLst>
                    <a:ext uri="{FF2B5EF4-FFF2-40B4-BE49-F238E27FC236}">
                      <a16:creationId xmlns:a16="http://schemas.microsoft.com/office/drawing/2014/main" id="{D1E4E134-2FEC-4242-B39D-E2E716561126}"/>
                    </a:ext>
                  </a:extLst>
                </p:cNvPr>
                <p:cNvSpPr txBox="1"/>
                <p:nvPr/>
              </p:nvSpPr>
              <p:spPr>
                <a:xfrm>
                  <a:off x="2652211" y="5370421"/>
                  <a:ext cx="1919790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85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rPr>
                    <a:t>With use of KUFM15 floor mount kit</a:t>
                  </a:r>
                </a:p>
              </p:txBody>
            </p:sp>
            <p:sp>
              <p:nvSpPr>
                <p:cNvPr id="53" name="TextBox 52">
                  <a:extLst>
                    <a:ext uri="{FF2B5EF4-FFF2-40B4-BE49-F238E27FC236}">
                      <a16:creationId xmlns:a16="http://schemas.microsoft.com/office/drawing/2014/main" id="{9C4CADFC-CC59-429D-BBDD-01DB30FB7CD8}"/>
                    </a:ext>
                  </a:extLst>
                </p:cNvPr>
                <p:cNvSpPr txBox="1"/>
                <p:nvPr/>
              </p:nvSpPr>
              <p:spPr>
                <a:xfrm>
                  <a:off x="779678" y="2849267"/>
                  <a:ext cx="1361657" cy="307777"/>
                </a:xfrm>
                <a:prstGeom prst="rect">
                  <a:avLst/>
                </a:prstGeom>
                <a:solidFill>
                  <a:sysClr val="window" lastClr="FFFFFF"/>
                </a:solidFill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AEEF"/>
                      </a:solidFill>
                      <a:effectLst/>
                      <a:uLnTx/>
                      <a:uFillTx/>
                    </a:rPr>
                    <a:t>With legs</a:t>
                  </a:r>
                </a:p>
              </p:txBody>
            </p:sp>
            <p:cxnSp>
              <p:nvCxnSpPr>
                <p:cNvPr id="45" name="Straight Connector 44">
                  <a:extLst>
                    <a:ext uri="{FF2B5EF4-FFF2-40B4-BE49-F238E27FC236}">
                      <a16:creationId xmlns:a16="http://schemas.microsoft.com/office/drawing/2014/main" id="{3697DF06-42ED-4C82-B9C1-15F54292B21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0729" y="5788974"/>
                  <a:ext cx="1243189" cy="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00AEEF"/>
                  </a:solidFill>
                  <a:prstDash val="solid"/>
                  <a:headEnd type="oval" w="med" len="med"/>
                  <a:tailEnd type="oval" w="med" len="me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</p:cxnSp>
            <p:sp>
              <p:nvSpPr>
                <p:cNvPr id="46" name="TextBox 45">
                  <a:extLst>
                    <a:ext uri="{FF2B5EF4-FFF2-40B4-BE49-F238E27FC236}">
                      <a16:creationId xmlns:a16="http://schemas.microsoft.com/office/drawing/2014/main" id="{B765DDDF-7DD5-48AA-B8F2-B0E91310799A}"/>
                    </a:ext>
                  </a:extLst>
                </p:cNvPr>
                <p:cNvSpPr txBox="1"/>
                <p:nvPr/>
              </p:nvSpPr>
              <p:spPr>
                <a:xfrm>
                  <a:off x="1188932" y="5619696"/>
                  <a:ext cx="561653" cy="352170"/>
                </a:xfrm>
                <a:prstGeom prst="rect">
                  <a:avLst/>
                </a:prstGeom>
                <a:solidFill>
                  <a:sysClr val="window" lastClr="FFFFFF"/>
                </a:solidFill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n-US" sz="1600" kern="0" dirty="0">
                      <a:solidFill>
                        <a:srgbClr val="00AEEF"/>
                      </a:solidFill>
                    </a:rPr>
                    <a:t>15</a:t>
                  </a:r>
                  <a:r>
                    <a:rPr kumimoji="0" lang="en-US" sz="16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AEEF"/>
                      </a:solidFill>
                      <a:effectLst/>
                      <a:uLnTx/>
                      <a:uFillTx/>
                    </a:rPr>
                    <a:t>”</a:t>
                  </a:r>
                </a:p>
              </p:txBody>
            </p:sp>
            <p:cxnSp>
              <p:nvCxnSpPr>
                <p:cNvPr id="57" name="Straight Connector 56">
                  <a:extLst>
                    <a:ext uri="{FF2B5EF4-FFF2-40B4-BE49-F238E27FC236}">
                      <a16:creationId xmlns:a16="http://schemas.microsoft.com/office/drawing/2014/main" id="{1A04FD01-6916-47BC-8A89-AB0B7CF7114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77256" y="5790440"/>
                  <a:ext cx="1243189" cy="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00AEEF"/>
                  </a:solidFill>
                  <a:prstDash val="solid"/>
                  <a:headEnd type="oval" w="med" len="med"/>
                  <a:tailEnd type="oval" w="med" len="me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</p:cxnSp>
            <p:sp>
              <p:nvSpPr>
                <p:cNvPr id="58" name="TextBox 57">
                  <a:extLst>
                    <a:ext uri="{FF2B5EF4-FFF2-40B4-BE49-F238E27FC236}">
                      <a16:creationId xmlns:a16="http://schemas.microsoft.com/office/drawing/2014/main" id="{6A8B7D46-C7B8-4BF4-AA63-363B3C0F89B5}"/>
                    </a:ext>
                  </a:extLst>
                </p:cNvPr>
                <p:cNvSpPr txBox="1"/>
                <p:nvPr/>
              </p:nvSpPr>
              <p:spPr>
                <a:xfrm>
                  <a:off x="3244643" y="5621163"/>
                  <a:ext cx="527249" cy="352170"/>
                </a:xfrm>
                <a:prstGeom prst="rect">
                  <a:avLst/>
                </a:prstGeom>
                <a:solidFill>
                  <a:sysClr val="window" lastClr="FFFFFF"/>
                </a:solidFill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n-US" sz="1600" kern="0" dirty="0">
                      <a:solidFill>
                        <a:srgbClr val="00AEEF"/>
                      </a:solidFill>
                    </a:rPr>
                    <a:t>15</a:t>
                  </a:r>
                  <a:r>
                    <a:rPr kumimoji="0" lang="en-US" sz="16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AEEF"/>
                      </a:solidFill>
                      <a:effectLst/>
                      <a:uLnTx/>
                      <a:uFillTx/>
                    </a:rPr>
                    <a:t>”</a:t>
                  </a:r>
                </a:p>
              </p:txBody>
            </p:sp>
          </p:grpSp>
        </p:grpSp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5ACD05AA-DBD2-4935-B63B-E461753DB33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2800" y="1183960"/>
              <a:ext cx="3767328" cy="845522"/>
            </a:xfrm>
            <a:prstGeom prst="rect">
              <a:avLst/>
            </a:prstGeom>
          </p:spPr>
        </p:pic>
        <p:sp>
          <p:nvSpPr>
            <p:cNvPr id="60" name="Rounded Rectangle 4">
              <a:extLst>
                <a:ext uri="{FF2B5EF4-FFF2-40B4-BE49-F238E27FC236}">
                  <a16:creationId xmlns:a16="http://schemas.microsoft.com/office/drawing/2014/main" id="{3B667F1B-BE5F-4B7D-8466-8E06F141C27C}"/>
                </a:ext>
              </a:extLst>
            </p:cNvPr>
            <p:cNvSpPr/>
            <p:nvPr/>
          </p:nvSpPr>
          <p:spPr>
            <a:xfrm>
              <a:off x="417922" y="2297670"/>
              <a:ext cx="3442693" cy="520198"/>
            </a:xfrm>
            <a:prstGeom prst="roundRect">
              <a:avLst/>
            </a:prstGeom>
            <a:solidFill>
              <a:srgbClr val="0D1C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3777"/>
                </a:solidFill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390C7A10-0FA3-41AC-8A27-8374A7F3D86E}"/>
                </a:ext>
              </a:extLst>
            </p:cNvPr>
            <p:cNvSpPr/>
            <p:nvPr/>
          </p:nvSpPr>
          <p:spPr>
            <a:xfrm>
              <a:off x="417922" y="2328191"/>
              <a:ext cx="344269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15” Platform</a:t>
              </a:r>
            </a:p>
          </p:txBody>
        </p:sp>
        <p:sp>
          <p:nvSpPr>
            <p:cNvPr id="65" name="Rounded Rectangle 4">
              <a:extLst>
                <a:ext uri="{FF2B5EF4-FFF2-40B4-BE49-F238E27FC236}">
                  <a16:creationId xmlns:a16="http://schemas.microsoft.com/office/drawing/2014/main" id="{EFA6DB18-F77B-43B3-9D41-77C612E60BCB}"/>
                </a:ext>
              </a:extLst>
            </p:cNvPr>
            <p:cNvSpPr/>
            <p:nvPr/>
          </p:nvSpPr>
          <p:spPr>
            <a:xfrm>
              <a:off x="4512369" y="4546783"/>
              <a:ext cx="3965665" cy="520198"/>
            </a:xfrm>
            <a:prstGeom prst="roundRect">
              <a:avLst/>
            </a:prstGeom>
            <a:solidFill>
              <a:srgbClr val="0D1C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3777"/>
                </a:solidFill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6169009E-A3A9-4242-99AC-8B1D3921981E}"/>
                </a:ext>
              </a:extLst>
            </p:cNvPr>
            <p:cNvSpPr/>
            <p:nvPr/>
          </p:nvSpPr>
          <p:spPr>
            <a:xfrm>
              <a:off x="4512370" y="4567576"/>
              <a:ext cx="396566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20” Platform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498621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656828" y="2185568"/>
            <a:ext cx="1547737" cy="307777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AEEF"/>
                </a:solidFill>
                <a:effectLst/>
                <a:uLnTx/>
                <a:uFillTx/>
              </a:rPr>
              <a:t>With legs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E7BA0AFC-42B1-4A2F-9079-D3B497D4B4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tx2"/>
                </a:solidFill>
              </a:rPr>
              <a:t>Space Saving Design: </a:t>
            </a:r>
            <a:r>
              <a:rPr lang="en-US" b="1" i="1" dirty="0">
                <a:solidFill>
                  <a:schemeClr val="tx2"/>
                </a:solidFill>
              </a:rPr>
              <a:t>Recessed Utility Chase</a:t>
            </a:r>
          </a:p>
        </p:txBody>
      </p:sp>
      <p:pic>
        <p:nvPicPr>
          <p:cNvPr id="30" name="Picture 29" descr="A picture containing computer&#10;&#10;Description automatically generated">
            <a:extLst>
              <a:ext uri="{FF2B5EF4-FFF2-40B4-BE49-F238E27FC236}">
                <a16:creationId xmlns:a16="http://schemas.microsoft.com/office/drawing/2014/main" id="{4A3811D2-3ACC-43D9-8835-6A4D05640C3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817"/>
          <a:stretch/>
        </p:blipFill>
        <p:spPr>
          <a:xfrm>
            <a:off x="226432" y="2447365"/>
            <a:ext cx="2310313" cy="2672237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4850097" y="2509913"/>
            <a:ext cx="0" cy="1995295"/>
          </a:xfrm>
          <a:prstGeom prst="line">
            <a:avLst/>
          </a:prstGeom>
          <a:noFill/>
          <a:ln w="19050" cap="flat" cmpd="sng" algn="ctr">
            <a:solidFill>
              <a:srgbClr val="00AEEF"/>
            </a:solidFill>
            <a:prstDash val="solid"/>
            <a:headEnd type="oval" w="med" len="med"/>
            <a:tailEnd type="oval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15" name="TextBox 14"/>
          <p:cNvSpPr txBox="1"/>
          <p:nvPr/>
        </p:nvSpPr>
        <p:spPr>
          <a:xfrm>
            <a:off x="4578028" y="3448984"/>
            <a:ext cx="755705" cy="338554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AEEF"/>
                </a:solidFill>
                <a:effectLst/>
                <a:uLnTx/>
                <a:uFillTx/>
              </a:rPr>
              <a:t>33.5”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945032" y="5072368"/>
            <a:ext cx="1191062" cy="0"/>
          </a:xfrm>
          <a:prstGeom prst="line">
            <a:avLst/>
          </a:prstGeom>
          <a:noFill/>
          <a:ln w="19050" cap="flat" cmpd="sng" algn="ctr">
            <a:solidFill>
              <a:srgbClr val="00AEEF"/>
            </a:solidFill>
            <a:prstDash val="solid"/>
            <a:headEnd type="oval" w="med" len="med"/>
            <a:tailEnd type="oval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23" name="Straight Connector 22"/>
          <p:cNvCxnSpPr/>
          <p:nvPr/>
        </p:nvCxnSpPr>
        <p:spPr>
          <a:xfrm>
            <a:off x="2503137" y="2496914"/>
            <a:ext cx="0" cy="2290130"/>
          </a:xfrm>
          <a:prstGeom prst="line">
            <a:avLst/>
          </a:prstGeom>
          <a:noFill/>
          <a:ln w="19050" cap="flat" cmpd="sng" algn="ctr">
            <a:solidFill>
              <a:srgbClr val="00AEEF"/>
            </a:solidFill>
            <a:prstDash val="solid"/>
            <a:headEnd type="oval" w="med" len="med"/>
            <a:tailEnd type="oval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24" name="TextBox 23"/>
          <p:cNvSpPr txBox="1"/>
          <p:nvPr/>
        </p:nvSpPr>
        <p:spPr>
          <a:xfrm>
            <a:off x="1277675" y="4902046"/>
            <a:ext cx="539496" cy="338554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AEEF"/>
                </a:solidFill>
                <a:effectLst/>
                <a:uLnTx/>
                <a:uFillTx/>
              </a:rPr>
              <a:t>24”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275432" y="3448984"/>
            <a:ext cx="539496" cy="338554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AEEF"/>
                </a:solidFill>
                <a:effectLst/>
                <a:uLnTx/>
                <a:uFillTx/>
              </a:rPr>
              <a:t>39”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3191813" y="5072368"/>
            <a:ext cx="1405433" cy="0"/>
          </a:xfrm>
          <a:prstGeom prst="line">
            <a:avLst/>
          </a:prstGeom>
          <a:noFill/>
          <a:ln w="19050" cap="flat" cmpd="sng" algn="ctr">
            <a:solidFill>
              <a:srgbClr val="00AEEF"/>
            </a:solidFill>
            <a:prstDash val="solid"/>
            <a:headEnd type="oval" w="med" len="med"/>
            <a:tailEnd type="oval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27" name="TextBox 26"/>
          <p:cNvSpPr txBox="1"/>
          <p:nvPr/>
        </p:nvSpPr>
        <p:spPr>
          <a:xfrm>
            <a:off x="3717897" y="4922213"/>
            <a:ext cx="539496" cy="338554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AEEF"/>
                </a:solidFill>
                <a:effectLst/>
                <a:uLnTx/>
                <a:uFillTx/>
              </a:rPr>
              <a:t>24”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118763" y="2190108"/>
            <a:ext cx="1547737" cy="307777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AEEF"/>
                </a:solidFill>
                <a:effectLst/>
                <a:uLnTx/>
                <a:uFillTx/>
              </a:rPr>
              <a:t>Without legs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897028" y="4693532"/>
            <a:ext cx="2518805" cy="268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With use of KUFM24 floor mount kit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61F70F2-3042-4F20-825F-63428783C122}"/>
              </a:ext>
            </a:extLst>
          </p:cNvPr>
          <p:cNvGrpSpPr/>
          <p:nvPr/>
        </p:nvGrpSpPr>
        <p:grpSpPr>
          <a:xfrm>
            <a:off x="662107" y="1421397"/>
            <a:ext cx="3965665" cy="520198"/>
            <a:chOff x="4512369" y="4507871"/>
            <a:chExt cx="3965665" cy="520198"/>
          </a:xfrm>
        </p:grpSpPr>
        <p:sp>
          <p:nvSpPr>
            <p:cNvPr id="40" name="Rounded Rectangle 4">
              <a:extLst>
                <a:ext uri="{FF2B5EF4-FFF2-40B4-BE49-F238E27FC236}">
                  <a16:creationId xmlns:a16="http://schemas.microsoft.com/office/drawing/2014/main" id="{870678F1-0720-4E1D-84AC-AE6F4EAD9350}"/>
                </a:ext>
              </a:extLst>
            </p:cNvPr>
            <p:cNvSpPr/>
            <p:nvPr/>
          </p:nvSpPr>
          <p:spPr>
            <a:xfrm>
              <a:off x="4512369" y="4507871"/>
              <a:ext cx="3965665" cy="520198"/>
            </a:xfrm>
            <a:prstGeom prst="roundRect">
              <a:avLst/>
            </a:prstGeom>
            <a:solidFill>
              <a:srgbClr val="0D1C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3777"/>
                </a:solidFill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D95FB826-1CAA-4A31-9009-6AF3A25CB284}"/>
                </a:ext>
              </a:extLst>
            </p:cNvPr>
            <p:cNvSpPr/>
            <p:nvPr/>
          </p:nvSpPr>
          <p:spPr>
            <a:xfrm>
              <a:off x="4512370" y="4528664"/>
              <a:ext cx="396566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24” Platform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CFB2BFA6-F7CB-4A0A-878F-90CAF18A726D}"/>
              </a:ext>
            </a:extLst>
          </p:cNvPr>
          <p:cNvGrpSpPr/>
          <p:nvPr/>
        </p:nvGrpSpPr>
        <p:grpSpPr>
          <a:xfrm>
            <a:off x="5548896" y="1794364"/>
            <a:ext cx="3148941" cy="3278004"/>
            <a:chOff x="5537860" y="1261389"/>
            <a:chExt cx="3148941" cy="3278004"/>
          </a:xfrm>
        </p:grpSpPr>
        <p:grpSp>
          <p:nvGrpSpPr>
            <p:cNvPr id="9" name="Group 8"/>
            <p:cNvGrpSpPr/>
            <p:nvPr/>
          </p:nvGrpSpPr>
          <p:grpSpPr>
            <a:xfrm>
              <a:off x="5602807" y="3003822"/>
              <a:ext cx="3083994" cy="1535571"/>
              <a:chOff x="5487424" y="1473263"/>
              <a:chExt cx="3199376" cy="2076926"/>
            </a:xfrm>
          </p:grpSpPr>
          <p:sp>
            <p:nvSpPr>
              <p:cNvPr id="5" name="Rounded Rectangle 4"/>
              <p:cNvSpPr/>
              <p:nvPr/>
            </p:nvSpPr>
            <p:spPr>
              <a:xfrm>
                <a:off x="5487424" y="1473263"/>
                <a:ext cx="3199376" cy="2076926"/>
              </a:xfrm>
              <a:prstGeom prst="round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Rectangle 2"/>
              <p:cNvSpPr/>
              <p:nvPr/>
            </p:nvSpPr>
            <p:spPr>
              <a:xfrm>
                <a:off x="5639605" y="1616720"/>
                <a:ext cx="2912280" cy="17900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chemeClr val="bg1"/>
                    </a:solidFill>
                  </a:rPr>
                  <a:t>Recessed utility chase on backside of unit provides clearance along the wall for tight installs</a:t>
                </a: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54FEB8D3-F3D4-4F05-AF0A-EA201472E6C8}"/>
                </a:ext>
              </a:extLst>
            </p:cNvPr>
            <p:cNvGrpSpPr/>
            <p:nvPr/>
          </p:nvGrpSpPr>
          <p:grpSpPr>
            <a:xfrm>
              <a:off x="5537860" y="1261389"/>
              <a:ext cx="3108463" cy="1535571"/>
              <a:chOff x="5617535" y="1472112"/>
              <a:chExt cx="3108463" cy="1535571"/>
            </a:xfrm>
          </p:grpSpPr>
          <p:pic>
            <p:nvPicPr>
              <p:cNvPr id="10" name="Picture 9" descr="A close up of a person&#10;&#10;Description automatically generated">
                <a:extLst>
                  <a:ext uri="{FF2B5EF4-FFF2-40B4-BE49-F238E27FC236}">
                    <a16:creationId xmlns:a16="http://schemas.microsoft.com/office/drawing/2014/main" id="{17B2A89E-F859-4B61-BCA6-A3517CC80FA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617535" y="1472112"/>
                <a:ext cx="1622344" cy="1535571"/>
              </a:xfrm>
              <a:prstGeom prst="rect">
                <a:avLst/>
              </a:prstGeom>
            </p:spPr>
          </p:pic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74E3E186-6511-4D1D-A5FB-A5CF40F8C7D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hq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6692"/>
                        </a14:imgEffect>
                        <a14:imgEffect>
                          <a14:brightnessContrast bright="40000" contrast="-3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347188" y="1591181"/>
                <a:ext cx="1378810" cy="1344168"/>
              </a:xfrm>
              <a:prstGeom prst="ellipse">
                <a:avLst/>
              </a:prstGeom>
              <a:ln w="38100" cap="rnd">
                <a:solidFill>
                  <a:srgbClr val="132454"/>
                </a:solidFill>
              </a:ln>
              <a:effectLst/>
            </p:spPr>
          </p:pic>
        </p:grpSp>
      </p:grpSp>
      <p:pic>
        <p:nvPicPr>
          <p:cNvPr id="31" name="Picture 30" descr="A picture containing computer&#10;&#10;Description automatically generated">
            <a:extLst>
              <a:ext uri="{FF2B5EF4-FFF2-40B4-BE49-F238E27FC236}">
                <a16:creationId xmlns:a16="http://schemas.microsoft.com/office/drawing/2014/main" id="{8E3EBA72-30A6-4CF9-86F4-F83D45CE7A7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859" b="90465" l="8395" r="90083">
                        <a14:foregroundMark x1="5106" y1="6141" x2="28473" y2="10182"/>
                        <a14:foregroundMark x1="28473" y1="10182" x2="52970" y2="8727"/>
                        <a14:foregroundMark x1="52970" y1="8727" x2="75209" y2="11596"/>
                        <a14:foregroundMark x1="75209" y1="11596" x2="54246" y2="6626"/>
                        <a14:foregroundMark x1="54246" y1="6626" x2="11880" y2="11152"/>
                        <a14:foregroundMark x1="11880" y1="11152" x2="55474" y2="19515"/>
                        <a14:foregroundMark x1="55474" y1="19515" x2="78989" y2="13091"/>
                        <a14:foregroundMark x1="78989" y1="13091" x2="86745" y2="13899"/>
                        <a14:foregroundMark x1="88169" y1="16525" x2="69710" y2="7636"/>
                        <a14:foregroundMark x1="69710" y1="7636" x2="24890" y2="6141"/>
                        <a14:foregroundMark x1="24890" y1="6141" x2="9671" y2="18465"/>
                        <a14:foregroundMark x1="9671" y1="18465" x2="11389" y2="53253"/>
                        <a14:foregroundMark x1="11389" y1="53253" x2="11684" y2="45818"/>
                        <a14:foregroundMark x1="9818" y1="45051" x2="9966" y2="7798"/>
                        <a14:foregroundMark x1="7904" y1="7434" x2="29259" y2="6384"/>
                        <a14:foregroundMark x1="29259" y1="6384" x2="63525" y2="6626"/>
                        <a14:foregroundMark x1="63525" y1="6626" x2="82720" y2="13253"/>
                        <a14:foregroundMark x1="82720" y1="13253" x2="72754" y2="9253"/>
                        <a14:foregroundMark x1="24153" y1="5859" x2="8395" y2="5859"/>
                        <a14:foregroundMark x1="8689" y1="9495" x2="10309" y2="22101"/>
                        <a14:foregroundMark x1="11095" y1="53091" x2="11242" y2="67111"/>
                        <a14:foregroundMark x1="37899" y1="84121" x2="59303" y2="83313"/>
                        <a14:foregroundMark x1="59303" y1="83313" x2="53952" y2="83354"/>
                        <a14:foregroundMark x1="67550" y1="7798" x2="87089" y2="15960"/>
                        <a14:foregroundMark x1="87089" y1="15960" x2="90083" y2="46222"/>
                        <a14:foregroundMark x1="75405" y1="9495" x2="86451" y2="9495"/>
                        <a14:foregroundMark x1="83309" y1="9899" x2="87531" y2="16121"/>
                        <a14:foregroundMark x1="87531" y1="16121" x2="89298" y2="41818"/>
                        <a14:foregroundMark x1="89151" y1="39475" x2="85518" y2="16121"/>
                        <a14:foregroundMark x1="90083" y1="35838" x2="89936" y2="27152"/>
                        <a14:foregroundMark x1="89593" y1="29616" x2="89593" y2="20808"/>
                        <a14:foregroundMark x1="89151" y1="34424" x2="88807" y2="38424"/>
                        <a14:foregroundMark x1="77123" y1="10545" x2="69759" y2="8081"/>
                        <a14:foregroundMark x1="69907" y1="7798" x2="75552" y2="8727"/>
                        <a14:foregroundMark x1="75749" y1="8727" x2="78252" y2="9616"/>
                        <a14:foregroundMark x1="89445" y1="35717" x2="89740" y2="38303"/>
                        <a14:foregroundMark x1="89151" y1="46626" x2="81885" y2="78384"/>
                        <a14:foregroundMark x1="85812" y1="78141" x2="88022" y2="50505"/>
                        <a14:foregroundMark x1="81885" y1="79838" x2="85960" y2="79313"/>
                        <a14:foregroundMark x1="85518" y1="78909" x2="86451" y2="77899"/>
                        <a14:foregroundMark x1="73540" y1="80364" x2="57928" y2="82182"/>
                        <a14:foregroundMark x1="13598" y1="70626" x2="10309" y2="68162"/>
                        <a14:foregroundMark x1="19146" y1="75273" x2="28670" y2="83556"/>
                        <a14:foregroundMark x1="28522" y1="83232" x2="28522" y2="83394"/>
                        <a14:foregroundMark x1="13795" y1="70101" x2="13598" y2="70747"/>
                        <a14:foregroundMark x1="36672" y1="84525" x2="38144" y2="84848"/>
                        <a14:foregroundMark x1="73294" y1="80444" x2="73589" y2="80687"/>
                        <a14:foregroundMark x1="74325" y1="80162" x2="73981" y2="81374"/>
                        <a14:foregroundMark x1="81541" y1="79434" x2="81836" y2="81374"/>
                        <a14:backgroundMark x1="15268" y1="73414" x2="14629" y2="76444"/>
                        <a14:backgroundMark x1="14629" y1="73576" x2="18115" y2="76889"/>
                        <a14:backgroundMark x1="29701" y1="85616" x2="33579" y2="86788"/>
                        <a14:backgroundMark x1="76583" y1="81455" x2="75847" y2="87071"/>
                        <a14:backgroundMark x1="75012" y1="80283" x2="75012" y2="80283"/>
                        <a14:backgroundMark x1="75356" y1="80848" x2="75356" y2="80848"/>
                        <a14:backgroundMark x1="35150" y1="85010" x2="35150" y2="85010"/>
                        <a14:backgroundMark x1="14531" y1="71192" x2="14531" y2="71192"/>
                        <a14:backgroundMark x1="14531" y1="71354" x2="14335" y2="71111"/>
                        <a14:backgroundMark x1="13991" y1="70869" x2="14924" y2="71434"/>
                        <a14:backgroundMark x1="29701" y1="84404" x2="29701" y2="84323"/>
                        <a14:backgroundMark x1="75650" y1="80081" x2="79480" y2="79758"/>
                        <a14:backgroundMark x1="35542" y1="84525" x2="32155" y2="848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4817"/>
          <a:stretch/>
        </p:blipFill>
        <p:spPr>
          <a:xfrm>
            <a:off x="2606244" y="2451419"/>
            <a:ext cx="2310313" cy="2672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5273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4" y="1089648"/>
            <a:ext cx="4591451" cy="48061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00B0F0"/>
                </a:solidFill>
              </a:rPr>
              <a:t>No Side Clearance Required</a:t>
            </a:r>
          </a:p>
          <a:p>
            <a:pPr marL="0" indent="0">
              <a:buNone/>
            </a:pPr>
            <a:endParaRPr lang="en-US" sz="1200" b="1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n-US" sz="1600" i="1" dirty="0">
                <a:solidFill>
                  <a:schemeClr val="tx2"/>
                </a:solidFill>
              </a:rPr>
              <a:t>Maximizing ice output despite a small footprint</a:t>
            </a:r>
          </a:p>
          <a:p>
            <a:endParaRPr lang="en-US" sz="2100" dirty="0">
              <a:solidFill>
                <a:schemeClr val="tx2"/>
              </a:solidFill>
            </a:endParaRPr>
          </a:p>
          <a:p>
            <a:r>
              <a:rPr lang="en-US" sz="2100" dirty="0">
                <a:solidFill>
                  <a:schemeClr val="tx2"/>
                </a:solidFill>
              </a:rPr>
              <a:t>Front air intake and exhaust </a:t>
            </a:r>
          </a:p>
          <a:p>
            <a:endParaRPr lang="en-US" sz="400" dirty="0">
              <a:solidFill>
                <a:schemeClr val="tx2"/>
              </a:solidFill>
            </a:endParaRPr>
          </a:p>
          <a:p>
            <a:r>
              <a:rPr lang="en-US" sz="2100" dirty="0">
                <a:solidFill>
                  <a:schemeClr val="tx2"/>
                </a:solidFill>
              </a:rPr>
              <a:t>No side clearance required allowing for flexible placement in the tightest locations</a:t>
            </a:r>
          </a:p>
          <a:p>
            <a:endParaRPr lang="en-US" sz="400" dirty="0">
              <a:solidFill>
                <a:schemeClr val="tx2"/>
              </a:solidFill>
            </a:endParaRPr>
          </a:p>
          <a:p>
            <a:r>
              <a:rPr lang="en-US" sz="2100" dirty="0">
                <a:solidFill>
                  <a:schemeClr val="tx2"/>
                </a:solidFill>
              </a:rPr>
              <a:t>Machine can be placed directly beside walls and other equipment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/>
          </a:bodyPr>
          <a:lstStyle/>
          <a:p>
            <a:pPr algn="l"/>
            <a:r>
              <a:rPr lang="en-US" sz="3800" dirty="0">
                <a:solidFill>
                  <a:schemeClr val="tx2"/>
                </a:solidFill>
              </a:rPr>
              <a:t>Space Saving Design: </a:t>
            </a:r>
            <a:r>
              <a:rPr lang="en-US" sz="3800" b="1" i="1" dirty="0">
                <a:solidFill>
                  <a:schemeClr val="tx2"/>
                </a:solidFill>
              </a:rPr>
              <a:t>Front Breathing</a:t>
            </a:r>
          </a:p>
        </p:txBody>
      </p:sp>
      <p:pic>
        <p:nvPicPr>
          <p:cNvPr id="8" name="Picture 7" descr="A picture containing indoor, cabinet, sitting, kitchen&#10;&#10;Description automatically generated">
            <a:extLst>
              <a:ext uri="{FF2B5EF4-FFF2-40B4-BE49-F238E27FC236}">
                <a16:creationId xmlns:a16="http://schemas.microsoft.com/office/drawing/2014/main" id="{5AB77876-410D-44B7-AF41-CC0070316C8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78471" y="1364735"/>
            <a:ext cx="3108325" cy="345772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38100" cap="sq">
            <a:solidFill>
              <a:srgbClr val="00B0F0"/>
            </a:solidFill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val="302404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3" y="1089648"/>
            <a:ext cx="4571997" cy="48061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00B0F0"/>
                </a:solidFill>
              </a:rPr>
              <a:t>AutoAlert™ Indicator Lights</a:t>
            </a:r>
          </a:p>
          <a:p>
            <a:pPr marL="0" indent="0">
              <a:buNone/>
            </a:pPr>
            <a:endParaRPr lang="en-US" sz="1200" b="1" dirty="0">
              <a:solidFill>
                <a:srgbClr val="00B0F0"/>
              </a:solidFill>
            </a:endParaRPr>
          </a:p>
          <a:p>
            <a:r>
              <a:rPr lang="en-US" sz="2200" dirty="0">
                <a:solidFill>
                  <a:schemeClr val="tx2"/>
                </a:solidFill>
              </a:rPr>
              <a:t>Cleaning and service information can be conveniently found upon removing the front panel</a:t>
            </a:r>
          </a:p>
          <a:p>
            <a:r>
              <a:rPr lang="en-US" sz="2200" dirty="0">
                <a:solidFill>
                  <a:schemeClr val="tx2"/>
                </a:solidFill>
              </a:rPr>
              <a:t>Innovative LED indicator lights keep operators informed of unit’s status</a:t>
            </a:r>
          </a:p>
          <a:p>
            <a:r>
              <a:rPr lang="en-US" sz="2200" dirty="0">
                <a:solidFill>
                  <a:schemeClr val="tx2"/>
                </a:solidFill>
              </a:rPr>
              <a:t>Signals staff when it is time to descale, sanitize and more</a:t>
            </a:r>
          </a:p>
          <a:p>
            <a:r>
              <a:rPr lang="en-US" sz="2200" dirty="0">
                <a:solidFill>
                  <a:schemeClr val="tx2"/>
                </a:solidFill>
              </a:rPr>
              <a:t>Each of the 4 lights labeled with an easy-to-identify icon</a:t>
            </a:r>
          </a:p>
        </p:txBody>
      </p:sp>
      <p:pic>
        <p:nvPicPr>
          <p:cNvPr id="6" name="Picture 5" descr="A close up of a computer&#10;&#10;Description automatically generated">
            <a:extLst>
              <a:ext uri="{FF2B5EF4-FFF2-40B4-BE49-F238E27FC236}">
                <a16:creationId xmlns:a16="http://schemas.microsoft.com/office/drawing/2014/main" id="{2A2594C2-17DD-4A21-93D0-656890F2D5F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59524" y="1193436"/>
            <a:ext cx="2432050" cy="4010025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69F4F1CC-1E0A-41B0-AFF9-928E2F298D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/>
          </a:bodyPr>
          <a:lstStyle/>
          <a:p>
            <a:pPr algn="l"/>
            <a:r>
              <a:rPr lang="en-US" sz="3800" dirty="0">
                <a:solidFill>
                  <a:schemeClr val="tx2"/>
                </a:solidFill>
              </a:rPr>
              <a:t>Ease of Use: </a:t>
            </a:r>
            <a:r>
              <a:rPr lang="en-US" sz="3800" b="1" i="1" dirty="0">
                <a:solidFill>
                  <a:schemeClr val="tx2"/>
                </a:solidFill>
              </a:rPr>
              <a:t>Simple Servicing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BD54B8-5B60-44CC-B778-FDBE9E62D48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87118" y="2554584"/>
            <a:ext cx="1185131" cy="27108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38100" cap="sq">
            <a:solidFill>
              <a:srgbClr val="00B0F0"/>
            </a:solidFill>
            <a:miter lim="800000"/>
          </a:ln>
          <a:effectLst/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1B0AEC29-A13C-4C7B-9721-353B2EB707A3}"/>
              </a:ext>
            </a:extLst>
          </p:cNvPr>
          <p:cNvCxnSpPr>
            <a:cxnSpLocks/>
          </p:cNvCxnSpPr>
          <p:nvPr/>
        </p:nvCxnSpPr>
        <p:spPr>
          <a:xfrm flipH="1">
            <a:off x="6800850" y="4000500"/>
            <a:ext cx="765178" cy="0"/>
          </a:xfrm>
          <a:prstGeom prst="straightConnector1">
            <a:avLst/>
          </a:prstGeom>
          <a:ln w="762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65325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4" y="1089649"/>
            <a:ext cx="5011441" cy="42800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000" b="1" i="1" dirty="0">
                <a:solidFill>
                  <a:srgbClr val="00B0F0"/>
                </a:solidFill>
              </a:rPr>
              <a:t>Quick Response (QR) Code</a:t>
            </a:r>
          </a:p>
          <a:p>
            <a:pPr marL="0" indent="0">
              <a:buNone/>
            </a:pPr>
            <a:endParaRPr lang="en-US" sz="800" b="1" i="1" dirty="0">
              <a:solidFill>
                <a:srgbClr val="00B0F0"/>
              </a:solidFill>
            </a:endParaRPr>
          </a:p>
          <a:p>
            <a:r>
              <a:rPr lang="en-US" sz="2100" dirty="0">
                <a:solidFill>
                  <a:srgbClr val="003F80"/>
                </a:solidFill>
              </a:rPr>
              <a:t>Every Essential machine features a QR code that connects customers to vital </a:t>
            </a:r>
            <a:r>
              <a:rPr lang="en-US" sz="2100" b="1" dirty="0">
                <a:solidFill>
                  <a:srgbClr val="003F80"/>
                </a:solidFill>
              </a:rPr>
              <a:t>unit specific </a:t>
            </a:r>
            <a:r>
              <a:rPr lang="en-US" sz="2100" dirty="0">
                <a:solidFill>
                  <a:srgbClr val="003F80"/>
                </a:solidFill>
              </a:rPr>
              <a:t>information</a:t>
            </a:r>
          </a:p>
          <a:p>
            <a:endParaRPr lang="en-US" sz="400" b="1" dirty="0">
              <a:solidFill>
                <a:srgbClr val="003F80"/>
              </a:solidFill>
            </a:endParaRPr>
          </a:p>
          <a:p>
            <a:r>
              <a:rPr lang="en-US" sz="2100" dirty="0">
                <a:solidFill>
                  <a:srgbClr val="003F80"/>
                </a:solidFill>
              </a:rPr>
              <a:t>Helps </a:t>
            </a:r>
            <a:r>
              <a:rPr lang="en-US" sz="2100" b="1" dirty="0">
                <a:solidFill>
                  <a:srgbClr val="003F80"/>
                </a:solidFill>
              </a:rPr>
              <a:t>reduce downtime</a:t>
            </a:r>
            <a:r>
              <a:rPr lang="en-US" sz="2100" dirty="0">
                <a:solidFill>
                  <a:srgbClr val="003F80"/>
                </a:solidFill>
              </a:rPr>
              <a:t> and frequency of service calls</a:t>
            </a:r>
          </a:p>
          <a:p>
            <a:pPr marL="0" indent="0">
              <a:buNone/>
            </a:pPr>
            <a:endParaRPr lang="en-US" sz="400" dirty="0">
              <a:solidFill>
                <a:srgbClr val="003F80"/>
              </a:solidFill>
            </a:endParaRPr>
          </a:p>
          <a:p>
            <a:r>
              <a:rPr lang="en-US" sz="2100" dirty="0">
                <a:solidFill>
                  <a:srgbClr val="003F80"/>
                </a:solidFill>
              </a:rPr>
              <a:t>QR code leads to a warranty registration page, auto-populated with the corresponding serial number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>
                <a:solidFill>
                  <a:schemeClr val="tx2"/>
                </a:solidFill>
              </a:rPr>
              <a:t>Ease of Use: </a:t>
            </a:r>
            <a:r>
              <a:rPr lang="en-US" b="1" i="1" dirty="0">
                <a:solidFill>
                  <a:schemeClr val="tx2"/>
                </a:solidFill>
              </a:rPr>
              <a:t>QR Code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9B8FD9A-2CA4-49E9-838D-58A97AD141A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90682" y="1352144"/>
            <a:ext cx="2996114" cy="298639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38100" cap="sq">
            <a:solidFill>
              <a:srgbClr val="00B0F0"/>
            </a:solidFill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val="35743629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199" y="1090610"/>
            <a:ext cx="5365263" cy="19302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000" b="1" i="1" dirty="0">
                <a:solidFill>
                  <a:srgbClr val="00B0F0"/>
                </a:solidFill>
              </a:rPr>
              <a:t>Quick Response (QR) code</a:t>
            </a:r>
          </a:p>
          <a:p>
            <a:pPr marL="0" indent="0">
              <a:buNone/>
            </a:pPr>
            <a:endParaRPr lang="en-US" sz="600" b="1" i="1" dirty="0">
              <a:solidFill>
                <a:srgbClr val="00B0F0"/>
              </a:solidFill>
            </a:endParaRPr>
          </a:p>
          <a:p>
            <a:r>
              <a:rPr lang="en-US" sz="1400" i="1" dirty="0">
                <a:solidFill>
                  <a:schemeClr val="tx2"/>
                </a:solidFill>
              </a:rPr>
              <a:t>Operators and service technicians can use their smart phone to scan the QR code to access instant warranty and technical information specific to that model</a:t>
            </a:r>
          </a:p>
          <a:p>
            <a:r>
              <a:rPr lang="en-US" sz="1400" i="1" dirty="0">
                <a:solidFill>
                  <a:schemeClr val="tx2"/>
                </a:solidFill>
              </a:rPr>
              <a:t>The product serial number will automatically populate the page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853684" y="3091853"/>
            <a:ext cx="4185456" cy="2498169"/>
            <a:chOff x="883501" y="3131609"/>
            <a:chExt cx="4185456" cy="2498169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 rotWithShape="1">
            <a:blip r:embed="rId2" cstate="hq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232825" y="3666714"/>
              <a:ext cx="1386335" cy="1011597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883501" y="3131609"/>
              <a:ext cx="40849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rgbClr val="00B0F0"/>
                  </a:solidFill>
                </a:rPr>
                <a:t>SCAN WITH YOUR SMART PHONE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252330" y="4860337"/>
              <a:ext cx="381662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rgbClr val="1F497D"/>
                  </a:solidFill>
                </a:rPr>
                <a:t>Scanning Tip:</a:t>
              </a:r>
            </a:p>
            <a:p>
              <a:r>
                <a:rPr lang="en-US" sz="1400" dirty="0">
                  <a:solidFill>
                    <a:srgbClr val="1F497D"/>
                  </a:solidFill>
                </a:rPr>
                <a:t>Some recent phone updates allow you to use your phone’s built-in camera app to scan QR Code</a:t>
              </a:r>
            </a:p>
          </p:txBody>
        </p:sp>
      </p:grpSp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77707" y="3461185"/>
            <a:ext cx="1236936" cy="12106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7" name="Picture 2">
            <a:extLst>
              <a:ext uri="{FF2B5EF4-FFF2-40B4-BE49-F238E27FC236}">
                <a16:creationId xmlns:a16="http://schemas.microsoft.com/office/drawing/2014/main" id="{A5265AFC-2A42-4387-81AD-9286C6C1BB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2"/>
          <a:stretch/>
        </p:blipFill>
        <p:spPr bwMode="auto">
          <a:xfrm>
            <a:off x="5897161" y="3644755"/>
            <a:ext cx="2703684" cy="1560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18" descr="A picture containing meter&#10;&#10;Description automatically generated">
            <a:extLst>
              <a:ext uri="{FF2B5EF4-FFF2-40B4-BE49-F238E27FC236}">
                <a16:creationId xmlns:a16="http://schemas.microsoft.com/office/drawing/2014/main" id="{B1ED22AC-8148-463C-B756-AE182BFAE84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8435" y="1259425"/>
            <a:ext cx="2301135" cy="223284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3D474D6D-9F00-4B5D-B638-221A04E6FD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/>
          </a:bodyPr>
          <a:lstStyle/>
          <a:p>
            <a:pPr algn="l"/>
            <a:r>
              <a:rPr lang="en-US" sz="4000" dirty="0">
                <a:solidFill>
                  <a:schemeClr val="tx2"/>
                </a:solidFill>
              </a:rPr>
              <a:t>Ease of Use: </a:t>
            </a:r>
            <a:r>
              <a:rPr lang="en-US" sz="4000" b="1" i="1" dirty="0">
                <a:solidFill>
                  <a:schemeClr val="tx2"/>
                </a:solidFill>
              </a:rPr>
              <a:t>QR Code</a:t>
            </a:r>
          </a:p>
        </p:txBody>
      </p:sp>
    </p:spTree>
    <p:extLst>
      <p:ext uri="{BB962C8B-B14F-4D97-AF65-F5344CB8AC3E}">
        <p14:creationId xmlns:p14="http://schemas.microsoft.com/office/powerpoint/2010/main" val="19643710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3" y="1089648"/>
            <a:ext cx="6183294" cy="48061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00B0F0"/>
                </a:solidFill>
              </a:rPr>
              <a:t>Convenient Slide-Up Door</a:t>
            </a:r>
          </a:p>
          <a:p>
            <a:pPr marL="0" indent="0">
              <a:buNone/>
            </a:pPr>
            <a:endParaRPr lang="en-US" sz="1200" b="1" dirty="0">
              <a:solidFill>
                <a:srgbClr val="00B0F0"/>
              </a:solidFill>
            </a:endParaRPr>
          </a:p>
          <a:p>
            <a:r>
              <a:rPr lang="en-US" sz="2100" dirty="0">
                <a:solidFill>
                  <a:schemeClr val="tx2"/>
                </a:solidFill>
              </a:rPr>
              <a:t>Machines feature a durable, slide-up door that provides convenient and easy access to the ice bin</a:t>
            </a:r>
          </a:p>
          <a:p>
            <a:endParaRPr lang="en-US" sz="1000" dirty="0">
              <a:solidFill>
                <a:schemeClr val="tx2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>
                <a:solidFill>
                  <a:schemeClr val="tx2"/>
                </a:solidFill>
              </a:rPr>
              <a:t>Ease of Use: </a:t>
            </a:r>
            <a:r>
              <a:rPr lang="en-US" b="1" i="1" dirty="0">
                <a:solidFill>
                  <a:schemeClr val="tx2"/>
                </a:solidFill>
              </a:rPr>
              <a:t>Ergonomic Bin Door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4DF67FA-80DD-422E-9BFE-6E61E3FC4616}"/>
              </a:ext>
            </a:extLst>
          </p:cNvPr>
          <p:cNvGrpSpPr/>
          <p:nvPr/>
        </p:nvGrpSpPr>
        <p:grpSpPr>
          <a:xfrm>
            <a:off x="887038" y="2937678"/>
            <a:ext cx="7369924" cy="2286638"/>
            <a:chOff x="966683" y="2858165"/>
            <a:chExt cx="7369924" cy="2286638"/>
          </a:xfrm>
        </p:grpSpPr>
        <p:pic>
          <p:nvPicPr>
            <p:cNvPr id="10" name="Picture 9" descr="A picture containing indoor, cabinet, kitchen, sitting&#10;&#10;Description automatically generated">
              <a:extLst>
                <a:ext uri="{FF2B5EF4-FFF2-40B4-BE49-F238E27FC236}">
                  <a16:creationId xmlns:a16="http://schemas.microsoft.com/office/drawing/2014/main" id="{A9F5A1AA-C104-4EB4-AAAB-C68A0AB78C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06118" y="2858165"/>
              <a:ext cx="3430489" cy="2286638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38100" cap="sq">
              <a:solidFill>
                <a:srgbClr val="00B0F0"/>
              </a:solidFill>
              <a:miter lim="800000"/>
            </a:ln>
            <a:effectLst/>
          </p:spPr>
        </p:pic>
        <p:pic>
          <p:nvPicPr>
            <p:cNvPr id="4" name="Picture 3" descr="A picture containing black, sitting, monitor, young&#10;&#10;Description automatically generated">
              <a:extLst>
                <a:ext uri="{FF2B5EF4-FFF2-40B4-BE49-F238E27FC236}">
                  <a16:creationId xmlns:a16="http://schemas.microsoft.com/office/drawing/2014/main" id="{1516FF3D-D5FB-4476-9DB1-DC2E8AA611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6683" y="2858166"/>
              <a:ext cx="3429956" cy="2286637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38100" cap="sq">
              <a:solidFill>
                <a:srgbClr val="00B0F0"/>
              </a:solidFill>
              <a:miter lim="800000"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27630441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6D290AAB-97BB-4135-9FDD-B9A08BD0BB1F}"/>
              </a:ext>
            </a:extLst>
          </p:cNvPr>
          <p:cNvGrpSpPr/>
          <p:nvPr/>
        </p:nvGrpSpPr>
        <p:grpSpPr>
          <a:xfrm>
            <a:off x="4566935" y="2553283"/>
            <a:ext cx="1565256" cy="3083820"/>
            <a:chOff x="4512984" y="2519312"/>
            <a:chExt cx="1565256" cy="3083820"/>
          </a:xfrm>
        </p:grpSpPr>
        <p:pic>
          <p:nvPicPr>
            <p:cNvPr id="7" name="Picture 6" descr="A picture containing table, black, post, sitting&#10;&#10;Description automatically generated">
              <a:extLst>
                <a:ext uri="{FF2B5EF4-FFF2-40B4-BE49-F238E27FC236}">
                  <a16:creationId xmlns:a16="http://schemas.microsoft.com/office/drawing/2014/main" id="{D1EC7A6D-55E9-4838-9136-6CC9E6B4EC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612472" y="4292655"/>
              <a:ext cx="1330205" cy="1310477"/>
            </a:xfrm>
            <a:prstGeom prst="ellipse">
              <a:avLst/>
            </a:prstGeom>
            <a:ln w="38100" cap="rnd">
              <a:solidFill>
                <a:srgbClr val="13235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</p:spPr>
        </p:pic>
        <p:pic>
          <p:nvPicPr>
            <p:cNvPr id="9" name="Picture 8" descr="A close up of a device&#10;&#10;Description automatically generated">
              <a:extLst>
                <a:ext uri="{FF2B5EF4-FFF2-40B4-BE49-F238E27FC236}">
                  <a16:creationId xmlns:a16="http://schemas.microsoft.com/office/drawing/2014/main" id="{4C8B72E8-C0B6-4658-BE71-5030C98E6F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hq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12984" y="2519312"/>
              <a:ext cx="1565256" cy="1575881"/>
            </a:xfrm>
            <a:prstGeom prst="rect">
              <a:avLst/>
            </a:prstGeom>
          </p:spPr>
        </p:pic>
      </p:grp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3" y="1089648"/>
            <a:ext cx="6183294" cy="48061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00B0F0"/>
                </a:solidFill>
              </a:rPr>
              <a:t>Included in the Box</a:t>
            </a:r>
          </a:p>
          <a:p>
            <a:pPr marL="0" indent="0">
              <a:buNone/>
            </a:pPr>
            <a:endParaRPr lang="en-US" sz="1200" b="1" dirty="0">
              <a:solidFill>
                <a:srgbClr val="00B0F0"/>
              </a:solidFill>
            </a:endParaRPr>
          </a:p>
          <a:p>
            <a:r>
              <a:rPr lang="en-US" sz="2100" dirty="0">
                <a:solidFill>
                  <a:schemeClr val="tx2"/>
                </a:solidFill>
              </a:rPr>
              <a:t>5.5’ power cord with NEMA 5-15P plug</a:t>
            </a:r>
          </a:p>
          <a:p>
            <a:r>
              <a:rPr lang="en-US" sz="2100" dirty="0">
                <a:solidFill>
                  <a:schemeClr val="tx2"/>
                </a:solidFill>
              </a:rPr>
              <a:t>Ice scoop</a:t>
            </a:r>
          </a:p>
          <a:p>
            <a:r>
              <a:rPr lang="en-US" sz="2100" dirty="0">
                <a:solidFill>
                  <a:schemeClr val="tx2"/>
                </a:solidFill>
              </a:rPr>
              <a:t>6” adjustable legs</a:t>
            </a:r>
          </a:p>
          <a:p>
            <a:endParaRPr lang="en-US" sz="1000" dirty="0">
              <a:solidFill>
                <a:schemeClr val="tx2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>
                <a:solidFill>
                  <a:schemeClr val="tx2"/>
                </a:solidFill>
              </a:rPr>
              <a:t>Ease of Use: </a:t>
            </a:r>
            <a:r>
              <a:rPr lang="en-US" b="1" i="1" dirty="0">
                <a:solidFill>
                  <a:schemeClr val="tx2"/>
                </a:solidFill>
              </a:rPr>
              <a:t>Quick Installation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E1D662E-D71D-498B-8C41-8FA4E9F2EBA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9928" y="3778767"/>
            <a:ext cx="3004511" cy="175364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38100" cap="sq">
            <a:solidFill>
              <a:srgbClr val="132353"/>
            </a:solidFill>
            <a:miter lim="800000"/>
          </a:ln>
          <a:effectLst/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348B6B7-7DBC-482D-A18A-730386A7D8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22479" y="1089648"/>
            <a:ext cx="1864318" cy="4319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2274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2" y="1089648"/>
            <a:ext cx="4674091" cy="48061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00B0F0"/>
                </a:solidFill>
              </a:rPr>
              <a:t>Maintenance-Free Bearing</a:t>
            </a:r>
          </a:p>
          <a:p>
            <a:pPr marL="0" indent="0">
              <a:buNone/>
            </a:pPr>
            <a:endParaRPr lang="en-US" sz="900" b="1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n-US" sz="2200" b="1" dirty="0">
                <a:solidFill>
                  <a:schemeClr val="tx2"/>
                </a:solidFill>
              </a:rPr>
              <a:t>The Problem: </a:t>
            </a:r>
            <a:r>
              <a:rPr lang="en-US" sz="1800" i="1" dirty="0">
                <a:solidFill>
                  <a:schemeClr val="tx2"/>
                </a:solidFill>
              </a:rPr>
              <a:t>Components used to create compressed ice require maintenance for routine checks, specifically with wearable parts like bearings</a:t>
            </a:r>
          </a:p>
          <a:p>
            <a:pPr marL="0" indent="0">
              <a:buNone/>
            </a:pPr>
            <a:endParaRPr lang="en-US" sz="800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sz="2200" b="1" dirty="0">
                <a:solidFill>
                  <a:schemeClr val="tx2"/>
                </a:solidFill>
              </a:rPr>
              <a:t>Innovation: </a:t>
            </a:r>
            <a:r>
              <a:rPr lang="en-US" sz="1900" dirty="0">
                <a:solidFill>
                  <a:schemeClr val="tx2"/>
                </a:solidFill>
              </a:rPr>
              <a:t>All UF/UN models feature a proprietary, maintenance-free bearing, fully sealed with a high-tech polymer that lubricates and eliminates the need for greasing </a:t>
            </a:r>
            <a:r>
              <a:rPr lang="en-US" sz="1600" i="1" dirty="0">
                <a:solidFill>
                  <a:schemeClr val="tx2"/>
                </a:solidFill>
              </a:rPr>
              <a:t>(launched in 2015)</a:t>
            </a:r>
          </a:p>
          <a:p>
            <a:r>
              <a:rPr lang="en-US" sz="1700" dirty="0">
                <a:solidFill>
                  <a:schemeClr val="tx2"/>
                </a:solidFill>
              </a:rPr>
              <a:t>Exclusive technology uses </a:t>
            </a:r>
            <a:r>
              <a:rPr lang="en-US" sz="1700" b="1" dirty="0">
                <a:solidFill>
                  <a:schemeClr val="tx2"/>
                </a:solidFill>
              </a:rPr>
              <a:t>no wearable parts</a:t>
            </a:r>
            <a:r>
              <a:rPr lang="en-US" sz="1700" dirty="0">
                <a:solidFill>
                  <a:schemeClr val="tx2"/>
                </a:solidFill>
              </a:rPr>
              <a:t> and </a:t>
            </a:r>
            <a:r>
              <a:rPr lang="en-US" sz="1700" b="1" dirty="0">
                <a:solidFill>
                  <a:schemeClr val="tx2"/>
                </a:solidFill>
              </a:rPr>
              <a:t>no grease</a:t>
            </a:r>
            <a:r>
              <a:rPr lang="en-US" sz="1700" dirty="0">
                <a:solidFill>
                  <a:schemeClr val="tx2"/>
                </a:solidFill>
              </a:rPr>
              <a:t>, which </a:t>
            </a:r>
            <a:r>
              <a:rPr lang="en-US" sz="1700" u="sng" dirty="0">
                <a:solidFill>
                  <a:schemeClr val="tx2"/>
                </a:solidFill>
              </a:rPr>
              <a:t>decreases potential service and maintenance issues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>
                <a:solidFill>
                  <a:schemeClr val="tx2"/>
                </a:solidFill>
              </a:rPr>
              <a:t>Flake &amp; Nugget: </a:t>
            </a:r>
            <a:r>
              <a:rPr lang="en-US" b="1" i="1" dirty="0">
                <a:solidFill>
                  <a:schemeClr val="tx2"/>
                </a:solidFill>
              </a:rPr>
              <a:t>Superior Reliability</a:t>
            </a:r>
          </a:p>
        </p:txBody>
      </p:sp>
      <p:pic>
        <p:nvPicPr>
          <p:cNvPr id="7" name="Picture 6" descr="greaseless-bearing-34014_3798.jpg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31984" y="1192566"/>
            <a:ext cx="1983542" cy="274786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38100" cap="sq">
            <a:solidFill>
              <a:srgbClr val="00B0F0"/>
            </a:solidFill>
            <a:miter lim="800000"/>
          </a:ln>
          <a:effectLst/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95279" y="3647522"/>
            <a:ext cx="1868559" cy="16958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38100" cap="sq">
            <a:solidFill>
              <a:srgbClr val="00B0F0"/>
            </a:solidFill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val="28265929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457200" y="96838"/>
            <a:ext cx="8229600" cy="74136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800" dirty="0">
                <a:solidFill>
                  <a:srgbClr val="1F497D"/>
                </a:solidFill>
              </a:rPr>
              <a:t>Undercounter</a:t>
            </a:r>
            <a:r>
              <a:rPr lang="en-US" sz="3800" b="1" i="1" kern="0" dirty="0">
                <a:solidFill>
                  <a:srgbClr val="1F497D"/>
                </a:solidFill>
                <a:ea typeface="ＭＳ Ｐゴシック"/>
              </a:rPr>
              <a:t> Flake &amp; Nugget Models</a:t>
            </a:r>
          </a:p>
          <a:p>
            <a:pPr algn="l"/>
            <a:r>
              <a:rPr lang="en-US" sz="4000" b="1" i="1" kern="0" dirty="0">
                <a:solidFill>
                  <a:srgbClr val="1F497D"/>
                </a:solidFill>
                <a:ea typeface="ＭＳ Ｐゴシック"/>
              </a:rPr>
              <a:t> </a:t>
            </a:r>
            <a:endParaRPr lang="en-US" sz="4000" b="1" i="1" dirty="0">
              <a:solidFill>
                <a:srgbClr val="1F497D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393250" y="1092282"/>
            <a:ext cx="8552816" cy="4171942"/>
            <a:chOff x="354949" y="1038893"/>
            <a:chExt cx="8753767" cy="4269959"/>
          </a:xfrm>
        </p:grpSpPr>
        <p:grpSp>
          <p:nvGrpSpPr>
            <p:cNvPr id="4" name="Group 3"/>
            <p:cNvGrpSpPr/>
            <p:nvPr/>
          </p:nvGrpSpPr>
          <p:grpSpPr>
            <a:xfrm>
              <a:off x="354949" y="1313901"/>
              <a:ext cx="8434102" cy="3994951"/>
              <a:chOff x="420447" y="1145219"/>
              <a:chExt cx="8434102" cy="3994951"/>
            </a:xfrm>
          </p:grpSpPr>
          <p:sp>
            <p:nvSpPr>
              <p:cNvPr id="17" name="Rounded Rectangle 16"/>
              <p:cNvSpPr/>
              <p:nvPr/>
            </p:nvSpPr>
            <p:spPr>
              <a:xfrm>
                <a:off x="420447" y="1145219"/>
                <a:ext cx="8434102" cy="3994951"/>
              </a:xfrm>
              <a:prstGeom prst="roundRect">
                <a:avLst>
                  <a:gd name="adj" fmla="val 5298"/>
                </a:avLst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lIns="274320" rIns="274320" rtlCol="0" anchor="ctr"/>
              <a:lstStyle/>
              <a:p>
                <a:pPr marL="0" marR="0" lvl="7" indent="0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5FBCE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  <a:p>
                <a:pPr marL="0" marR="0" lvl="7" indent="0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5FBCE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3660290" y="1379724"/>
                <a:ext cx="4992447" cy="9765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1" i="1" u="none" strike="noStrike" kern="0" cap="none" spc="0" normalizeH="0" baseline="0" noProof="0" dirty="0">
                    <a:ln>
                      <a:noFill/>
                    </a:ln>
                    <a:solidFill>
                      <a:srgbClr val="00B0F0"/>
                    </a:solidFill>
                    <a:effectLst/>
                    <a:uLnTx/>
                    <a:uFillTx/>
                  </a:rPr>
                  <a:t>Nugget </a:t>
                </a:r>
                <a:r>
                  <a:rPr lang="en-US" sz="3200" b="1" i="1" kern="0" dirty="0">
                    <a:solidFill>
                      <a:srgbClr val="00B0F0"/>
                    </a:solidFill>
                  </a:rPr>
                  <a:t>&amp;</a:t>
                </a:r>
                <a:r>
                  <a:rPr kumimoji="0" lang="en-US" sz="3200" b="1" i="1" u="none" strike="noStrike" kern="0" cap="none" spc="0" normalizeH="0" baseline="0" noProof="0" dirty="0">
                    <a:ln>
                      <a:noFill/>
                    </a:ln>
                    <a:solidFill>
                      <a:srgbClr val="00B0F0"/>
                    </a:solidFill>
                    <a:effectLst/>
                    <a:uLnTx/>
                    <a:uFillTx/>
                  </a:rPr>
                  <a:t> Flake Ice:</a:t>
                </a:r>
                <a:br>
                  <a:rPr kumimoji="0" lang="en-US" sz="2400" b="1" i="1" u="none" strike="noStrike" kern="0" cap="none" spc="0" normalizeH="0" baseline="0" noProof="0" dirty="0">
                    <a:ln>
                      <a:noFill/>
                    </a:ln>
                    <a:solidFill>
                      <a:srgbClr val="00B0F0"/>
                    </a:solidFill>
                    <a:effectLst/>
                    <a:uLnTx/>
                    <a:uFillTx/>
                  </a:rPr>
                </a:br>
                <a:r>
                  <a:rPr kumimoji="0" lang="en-US" sz="2300" b="1" i="1" u="none" strike="noStrike" kern="0" cap="none" spc="0" normalizeH="0" baseline="0" noProof="0" dirty="0">
                    <a:ln>
                      <a:noFill/>
                    </a:ln>
                    <a:solidFill>
                      <a:srgbClr val="003777"/>
                    </a:solidFill>
                    <a:effectLst/>
                    <a:uLnTx/>
                    <a:uFillTx/>
                  </a:rPr>
                  <a:t>15” &amp; 20” wide units now available</a:t>
                </a:r>
                <a:endParaRPr kumimoji="0" lang="en-US" sz="2300" b="0" i="1" u="none" strike="noStrike" kern="0" cap="none" spc="0" normalizeH="0" baseline="0" noProof="0" dirty="0">
                  <a:ln>
                    <a:noFill/>
                  </a:ln>
                  <a:solidFill>
                    <a:srgbClr val="003777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3660289" y="2758746"/>
                <a:ext cx="4992447" cy="19845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1" u="none" strike="noStrike" kern="0" cap="none" spc="0" normalizeH="0" baseline="0" noProof="0" dirty="0">
                    <a:ln>
                      <a:noFill/>
                    </a:ln>
                    <a:solidFill>
                      <a:srgbClr val="003F80"/>
                    </a:solidFill>
                    <a:effectLst/>
                    <a:uLnTx/>
                    <a:uFillTx/>
                  </a:rPr>
                  <a:t>Get the nugget and flake ice your customers love anywhere you need it with Scotsman’s new Nugget and Flake Undercounter </a:t>
                </a:r>
                <a:r>
                  <a:rPr lang="en-US" sz="2000" i="1" kern="0" dirty="0">
                    <a:solidFill>
                      <a:srgbClr val="003F80"/>
                    </a:solidFill>
                  </a:rPr>
                  <a:t>U</a:t>
                </a:r>
                <a:r>
                  <a:rPr kumimoji="0" lang="en-US" sz="2000" b="0" i="1" u="none" strike="noStrike" kern="0" cap="none" spc="0" normalizeH="0" baseline="0" noProof="0" dirty="0">
                    <a:ln>
                      <a:noFill/>
                    </a:ln>
                    <a:solidFill>
                      <a:srgbClr val="003F80"/>
                    </a:solidFill>
                    <a:effectLst/>
                    <a:uLnTx/>
                    <a:uFillTx/>
                  </a:rPr>
                  <a:t>nits. With a proven freezer design and sealed bearings—you’ll have everything your facility requires in a more compact design.</a:t>
                </a:r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8051168" y="1038893"/>
              <a:ext cx="1057548" cy="1018809"/>
            </a:xfrm>
            <a:prstGeom prst="ellipse">
              <a:avLst/>
            </a:prstGeom>
            <a:solidFill>
              <a:srgbClr val="00B0F0"/>
            </a:solidFill>
          </p:spPr>
          <p:txBody>
            <a:bodyPr wrap="square" rtlCol="0" anchor="b">
              <a:spAutoFit/>
            </a:bodyPr>
            <a:lstStyle/>
            <a:p>
              <a:endParaRPr lang="en-US" sz="1100" b="1" dirty="0">
                <a:solidFill>
                  <a:schemeClr val="bg1"/>
                </a:solidFill>
              </a:endParaRPr>
            </a:p>
            <a:p>
              <a:r>
                <a:rPr lang="en-US" b="1" dirty="0">
                  <a:solidFill>
                    <a:schemeClr val="bg1"/>
                  </a:solidFill>
                </a:rPr>
                <a:t>NEW!</a:t>
              </a:r>
            </a:p>
            <a:p>
              <a:endParaRPr lang="en-US" sz="11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10" name="Picture 4">
            <a:extLst>
              <a:ext uri="{FF2B5EF4-FFF2-40B4-BE49-F238E27FC236}">
                <a16:creationId xmlns:a16="http://schemas.microsoft.com/office/drawing/2014/main" id="{B91A75F9-269E-4C5D-94C8-9AB3221BDD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84879" y="2826329"/>
            <a:ext cx="1727408" cy="2391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14" descr="A picture containing computer, refrigerator, standing&#10;&#10;Description automatically generated">
            <a:extLst>
              <a:ext uri="{FF2B5EF4-FFF2-40B4-BE49-F238E27FC236}">
                <a16:creationId xmlns:a16="http://schemas.microsoft.com/office/drawing/2014/main" id="{CB95B9FA-C674-49D8-9A3C-0D02E29304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380" y="1442214"/>
            <a:ext cx="1457083" cy="228135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9E59A77-1CD2-470D-B47A-163AE591F85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6558" y="1806478"/>
            <a:ext cx="894739" cy="894739"/>
          </a:xfrm>
          <a:prstGeom prst="rect">
            <a:avLst/>
          </a:prstGeom>
        </p:spPr>
      </p:pic>
      <p:pic>
        <p:nvPicPr>
          <p:cNvPr id="14" name="Picture 3" descr="C:\Users\blevinson\Pictures\Admin\flake22.png">
            <a:extLst>
              <a:ext uri="{FF2B5EF4-FFF2-40B4-BE49-F238E27FC236}">
                <a16:creationId xmlns:a16="http://schemas.microsoft.com/office/drawing/2014/main" id="{2D0F3776-68A8-45E8-9FAD-AC6249F8A6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4047" y="4027990"/>
            <a:ext cx="835750" cy="588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89256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2" y="1089648"/>
            <a:ext cx="4278375" cy="48061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B0F0"/>
                </a:solidFill>
              </a:rPr>
              <a:t>Heavy-Duty Stainless-Steel Components</a:t>
            </a:r>
          </a:p>
          <a:p>
            <a:pPr marL="0" indent="0">
              <a:buNone/>
            </a:pPr>
            <a:endParaRPr lang="en-US" sz="1200" b="1" dirty="0">
              <a:solidFill>
                <a:srgbClr val="00B0F0"/>
              </a:solidFill>
            </a:endParaRPr>
          </a:p>
          <a:p>
            <a:r>
              <a:rPr lang="en-US" sz="2200" dirty="0">
                <a:solidFill>
                  <a:schemeClr val="tx2"/>
                </a:solidFill>
              </a:rPr>
              <a:t>Scotsman Nugget and Flake undercounter units feature:</a:t>
            </a:r>
          </a:p>
          <a:p>
            <a:pPr lvl="1"/>
            <a:r>
              <a:rPr lang="en-US" sz="1800" dirty="0">
                <a:solidFill>
                  <a:schemeClr val="tx2"/>
                </a:solidFill>
              </a:rPr>
              <a:t>An extremely reliable            </a:t>
            </a:r>
            <a:r>
              <a:rPr lang="en-US" sz="1800" b="1" dirty="0">
                <a:solidFill>
                  <a:schemeClr val="tx2"/>
                </a:solidFill>
              </a:rPr>
              <a:t>stainless-steel evaporator</a:t>
            </a:r>
          </a:p>
          <a:p>
            <a:pPr lvl="1"/>
            <a:r>
              <a:rPr lang="en-US" sz="1800" dirty="0">
                <a:solidFill>
                  <a:schemeClr val="tx2"/>
                </a:solidFill>
              </a:rPr>
              <a:t>Durable </a:t>
            </a:r>
            <a:r>
              <a:rPr lang="en-US" sz="1800" b="1" dirty="0">
                <a:solidFill>
                  <a:schemeClr val="tx2"/>
                </a:solidFill>
              </a:rPr>
              <a:t>stainless-steel auger</a:t>
            </a:r>
          </a:p>
          <a:p>
            <a:endParaRPr lang="en-US" sz="2200" b="1" dirty="0">
              <a:solidFill>
                <a:schemeClr val="tx2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>
                <a:solidFill>
                  <a:schemeClr val="tx2"/>
                </a:solidFill>
              </a:rPr>
              <a:t>Flake &amp; Nugget: </a:t>
            </a:r>
            <a:r>
              <a:rPr lang="en-US" b="1" i="1" dirty="0">
                <a:solidFill>
                  <a:schemeClr val="tx2"/>
                </a:solidFill>
              </a:rPr>
              <a:t>Superior Reliability</a:t>
            </a:r>
          </a:p>
        </p:txBody>
      </p:sp>
      <p:pic>
        <p:nvPicPr>
          <p:cNvPr id="4" name="Picture 3" descr="A close up of a person&#10;&#10;Description automatically generated">
            <a:extLst>
              <a:ext uri="{FF2B5EF4-FFF2-40B4-BE49-F238E27FC236}">
                <a16:creationId xmlns:a16="http://schemas.microsoft.com/office/drawing/2014/main" id="{1029BE04-87FF-4071-BAFA-8F662037C9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75843" y="4064817"/>
            <a:ext cx="1847291" cy="185006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18DA02B-4488-495D-B193-9F05AF9099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8424" y="1486696"/>
            <a:ext cx="4278376" cy="2578121"/>
          </a:xfrm>
          <a:prstGeom prst="rect">
            <a:avLst/>
          </a:prstGeom>
        </p:spPr>
      </p:pic>
      <p:sp>
        <p:nvSpPr>
          <p:cNvPr id="7" name="Rounded Rectangle 37">
            <a:extLst>
              <a:ext uri="{FF2B5EF4-FFF2-40B4-BE49-F238E27FC236}">
                <a16:creationId xmlns:a16="http://schemas.microsoft.com/office/drawing/2014/main" id="{9C18960B-86C9-4383-A2F1-1F585D532106}"/>
              </a:ext>
            </a:extLst>
          </p:cNvPr>
          <p:cNvSpPr/>
          <p:nvPr/>
        </p:nvSpPr>
        <p:spPr>
          <a:xfrm>
            <a:off x="4408424" y="4346583"/>
            <a:ext cx="4278374" cy="866303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A9E3026-34F0-4E3E-B361-FFB2B6AB1B54}"/>
              </a:ext>
            </a:extLst>
          </p:cNvPr>
          <p:cNvSpPr/>
          <p:nvPr/>
        </p:nvSpPr>
        <p:spPr>
          <a:xfrm>
            <a:off x="4408424" y="4425791"/>
            <a:ext cx="42783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Ensures maximum durability and reliability for a long machine life</a:t>
            </a:r>
          </a:p>
        </p:txBody>
      </p:sp>
    </p:spTree>
    <p:extLst>
      <p:ext uri="{BB962C8B-B14F-4D97-AF65-F5344CB8AC3E}">
        <p14:creationId xmlns:p14="http://schemas.microsoft.com/office/powerpoint/2010/main" val="31251808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128100"/>
            <a:ext cx="4591050" cy="47950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500" b="1" dirty="0">
                <a:solidFill>
                  <a:srgbClr val="00B0F0"/>
                </a:solidFill>
              </a:rPr>
              <a:t>Designed for Maximum Lifespan</a:t>
            </a:r>
          </a:p>
          <a:p>
            <a:pPr marL="0" indent="0">
              <a:buNone/>
            </a:pPr>
            <a:endParaRPr lang="en-US" sz="800" b="1" i="1" dirty="0">
              <a:solidFill>
                <a:srgbClr val="00B0F0"/>
              </a:solidFill>
            </a:endParaRPr>
          </a:p>
          <a:p>
            <a:r>
              <a:rPr lang="en-US" sz="2200" dirty="0">
                <a:solidFill>
                  <a:srgbClr val="003F80"/>
                </a:solidFill>
              </a:rPr>
              <a:t>Aluminum alloy side and top panels</a:t>
            </a:r>
            <a:endParaRPr lang="en-US" sz="1800" dirty="0">
              <a:solidFill>
                <a:srgbClr val="003F80"/>
              </a:solidFill>
            </a:endParaRPr>
          </a:p>
          <a:p>
            <a:pPr lvl="1"/>
            <a:r>
              <a:rPr lang="en-US" sz="1800" dirty="0">
                <a:solidFill>
                  <a:srgbClr val="003F80"/>
                </a:solidFill>
              </a:rPr>
              <a:t>Corrosion resistant</a:t>
            </a:r>
          </a:p>
          <a:p>
            <a:pPr lvl="1"/>
            <a:r>
              <a:rPr lang="en-US" sz="1800" dirty="0">
                <a:solidFill>
                  <a:srgbClr val="003F80"/>
                </a:solidFill>
              </a:rPr>
              <a:t>Easy to clean, smudge resistant</a:t>
            </a:r>
          </a:p>
          <a:p>
            <a:r>
              <a:rPr lang="en-US" sz="2200" dirty="0">
                <a:solidFill>
                  <a:srgbClr val="003F80"/>
                </a:solidFill>
              </a:rPr>
              <a:t>Hard plastic front panel</a:t>
            </a:r>
          </a:p>
          <a:p>
            <a:pPr lvl="1"/>
            <a:r>
              <a:rPr lang="en-US" sz="1800" dirty="0">
                <a:solidFill>
                  <a:srgbClr val="003F80"/>
                </a:solidFill>
              </a:rPr>
              <a:t>Durable and rust-free</a:t>
            </a:r>
          </a:p>
          <a:p>
            <a:pPr lvl="1"/>
            <a:endParaRPr lang="en-US" sz="1800" dirty="0">
              <a:solidFill>
                <a:srgbClr val="003F80"/>
              </a:solidFill>
            </a:endParaRPr>
          </a:p>
          <a:p>
            <a:endParaRPr lang="en-US" sz="2200" dirty="0">
              <a:solidFill>
                <a:srgbClr val="003F80"/>
              </a:solidFill>
            </a:endParaRPr>
          </a:p>
        </p:txBody>
      </p:sp>
      <p:pic>
        <p:nvPicPr>
          <p:cNvPr id="4" name="Picture 3" descr="A picture containing indoor, black, sitting, oven&#10;&#10;Description automatically generated">
            <a:extLst>
              <a:ext uri="{FF2B5EF4-FFF2-40B4-BE49-F238E27FC236}">
                <a16:creationId xmlns:a16="http://schemas.microsoft.com/office/drawing/2014/main" id="{38CB958F-321B-47AA-A3CF-1C12784FF68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8307" y="1366615"/>
            <a:ext cx="3188493" cy="21256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38100" cap="sq">
            <a:solidFill>
              <a:srgbClr val="00B0F0"/>
            </a:solidFill>
            <a:miter lim="800000"/>
          </a:ln>
          <a:effectLst/>
        </p:spPr>
      </p:pic>
      <p:pic>
        <p:nvPicPr>
          <p:cNvPr id="6" name="Picture 5" descr="A kitchen with a stove and a sink&#10;&#10;Description automatically generated">
            <a:extLst>
              <a:ext uri="{FF2B5EF4-FFF2-40B4-BE49-F238E27FC236}">
                <a16:creationId xmlns:a16="http://schemas.microsoft.com/office/drawing/2014/main" id="{7A223940-9179-4BD9-94AA-35305AEB2B0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4350" y="3843949"/>
            <a:ext cx="5657850" cy="18859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38100" cap="sq">
            <a:solidFill>
              <a:srgbClr val="00B0F0"/>
            </a:solidFill>
            <a:miter lim="800000"/>
          </a:ln>
          <a:effectLst/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E0B2DCBA-0124-4E99-A9EB-437ADCE6E2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/>
          </a:bodyPr>
          <a:lstStyle/>
          <a:p>
            <a:pPr algn="l"/>
            <a:r>
              <a:rPr lang="en-US" dirty="0">
                <a:solidFill>
                  <a:schemeClr val="tx2"/>
                </a:solidFill>
              </a:rPr>
              <a:t>Flake &amp; Nugget: </a:t>
            </a:r>
            <a:r>
              <a:rPr lang="en-US" b="1" i="1" dirty="0">
                <a:solidFill>
                  <a:schemeClr val="tx2"/>
                </a:solidFill>
              </a:rPr>
              <a:t>Superior Reliability</a:t>
            </a:r>
          </a:p>
        </p:txBody>
      </p:sp>
    </p:spTree>
    <p:extLst>
      <p:ext uri="{BB962C8B-B14F-4D97-AF65-F5344CB8AC3E}">
        <p14:creationId xmlns:p14="http://schemas.microsoft.com/office/powerpoint/2010/main" val="3903823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1" y="1102370"/>
            <a:ext cx="4512082" cy="48617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i="1" dirty="0">
                <a:solidFill>
                  <a:srgbClr val="00B0F0"/>
                </a:solidFill>
              </a:rPr>
              <a:t>High Quality Manufacturing</a:t>
            </a:r>
          </a:p>
          <a:p>
            <a:pPr marL="0" indent="0">
              <a:buNone/>
            </a:pPr>
            <a:endParaRPr lang="en-US" sz="800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n-US" sz="1900" i="1" dirty="0">
                <a:solidFill>
                  <a:srgbClr val="003F80"/>
                </a:solidFill>
              </a:rPr>
              <a:t>All Scotsman machines are manufactured and tested at our award-winning facility in South Carolina to ensure you get a reliable machine that works exactly like it should</a:t>
            </a:r>
            <a:r>
              <a:rPr lang="en-US" sz="1900" b="1" i="1" dirty="0">
                <a:solidFill>
                  <a:srgbClr val="003F80"/>
                </a:solidFill>
              </a:rPr>
              <a:t> </a:t>
            </a:r>
          </a:p>
          <a:p>
            <a:pPr marL="0" indent="0">
              <a:buNone/>
            </a:pPr>
            <a:endParaRPr lang="en-US" sz="1100" b="1" dirty="0">
              <a:solidFill>
                <a:srgbClr val="003F80"/>
              </a:solidFill>
            </a:endParaRPr>
          </a:p>
          <a:p>
            <a:r>
              <a:rPr lang="en-US" sz="2200" dirty="0">
                <a:solidFill>
                  <a:srgbClr val="003F80"/>
                </a:solidFill>
              </a:rPr>
              <a:t>Assembled in the USA</a:t>
            </a:r>
          </a:p>
          <a:p>
            <a:r>
              <a:rPr lang="en-US" sz="2200" dirty="0">
                <a:solidFill>
                  <a:srgbClr val="003F80"/>
                </a:solidFill>
              </a:rPr>
              <a:t>Award winning Fairfax, South Carolina Facility</a:t>
            </a:r>
          </a:p>
          <a:p>
            <a:r>
              <a:rPr lang="en-US" sz="2200" dirty="0">
                <a:solidFill>
                  <a:srgbClr val="003F80"/>
                </a:solidFill>
              </a:rPr>
              <a:t>ISO9001:2015 accredited</a:t>
            </a:r>
          </a:p>
          <a:p>
            <a:r>
              <a:rPr lang="en-US" sz="2200" dirty="0">
                <a:solidFill>
                  <a:srgbClr val="003F80"/>
                </a:solidFill>
              </a:rPr>
              <a:t>All machines run tested before shipment</a:t>
            </a:r>
          </a:p>
        </p:txBody>
      </p:sp>
      <p:pic>
        <p:nvPicPr>
          <p:cNvPr id="10" name="Picture 2" descr="C:\Users\jbiel.SCOTSMAN-ICE\AppData\Local\Microsoft\Windows\Temporary Internet Files\Content.Outlook\K3W0CS5F\ISO 2015 Logo_0218-01 (2).jpg"/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95580" y="4099549"/>
            <a:ext cx="1395957" cy="1174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67691" y="800100"/>
            <a:ext cx="1980524" cy="2392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2" descr="T:\Share\Marketing\Marketing Communications\Commercial\Logos\Awards\Low Res\IWbestWinner3Inch.jpg"/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46387" y="1661615"/>
            <a:ext cx="1821304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 descr="shingo_logo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94884" y="3012592"/>
            <a:ext cx="1191916" cy="2173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/>
          </a:bodyPr>
          <a:lstStyle/>
          <a:p>
            <a:pPr algn="l"/>
            <a:r>
              <a:rPr lang="en-US" sz="4000" dirty="0">
                <a:solidFill>
                  <a:schemeClr val="tx2"/>
                </a:solidFill>
              </a:rPr>
              <a:t>Flake &amp; Nugget: </a:t>
            </a:r>
            <a:r>
              <a:rPr lang="en-US" sz="4000" b="1" i="1" dirty="0">
                <a:solidFill>
                  <a:schemeClr val="tx2"/>
                </a:solidFill>
              </a:rPr>
              <a:t>Superior Reliability</a:t>
            </a:r>
          </a:p>
        </p:txBody>
      </p:sp>
    </p:spTree>
    <p:extLst>
      <p:ext uri="{BB962C8B-B14F-4D97-AF65-F5344CB8AC3E}">
        <p14:creationId xmlns:p14="http://schemas.microsoft.com/office/powerpoint/2010/main" val="23996476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5" y="1089648"/>
            <a:ext cx="4724396" cy="48061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00B0F0"/>
                </a:solidFill>
              </a:rPr>
              <a:t>Standing Behind Our Quality</a:t>
            </a:r>
          </a:p>
          <a:p>
            <a:pPr marL="0" indent="0">
              <a:buNone/>
            </a:pPr>
            <a:endParaRPr lang="en-US" sz="1200" b="1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n-US" sz="1600" i="1" dirty="0">
                <a:solidFill>
                  <a:schemeClr val="tx2"/>
                </a:solidFill>
              </a:rPr>
              <a:t>Scotsman provides a 3-year parts and labor warranty on all components for 15” and 20” units</a:t>
            </a:r>
          </a:p>
          <a:p>
            <a:endParaRPr lang="en-US" sz="2100" dirty="0">
              <a:solidFill>
                <a:schemeClr val="tx2"/>
              </a:solidFill>
            </a:endParaRPr>
          </a:p>
          <a:p>
            <a:r>
              <a:rPr lang="en-US" sz="2100" dirty="0">
                <a:solidFill>
                  <a:schemeClr val="tx2"/>
                </a:solidFill>
              </a:rPr>
              <a:t>3-year parts and labor warranty on all components</a:t>
            </a:r>
          </a:p>
          <a:p>
            <a:endParaRPr lang="en-US" sz="400" dirty="0">
              <a:solidFill>
                <a:schemeClr val="tx2"/>
              </a:solidFill>
            </a:endParaRPr>
          </a:p>
          <a:p>
            <a:r>
              <a:rPr lang="en-US" sz="2100" dirty="0">
                <a:solidFill>
                  <a:schemeClr val="tx2"/>
                </a:solidFill>
              </a:rPr>
              <a:t>Warranty valid in North, South &amp; Central America for commercial installations</a:t>
            </a:r>
          </a:p>
          <a:p>
            <a:endParaRPr lang="en-US" sz="400" dirty="0">
              <a:solidFill>
                <a:schemeClr val="tx2"/>
              </a:solidFill>
            </a:endParaRPr>
          </a:p>
          <a:p>
            <a:r>
              <a:rPr lang="en-US" sz="2100" dirty="0">
                <a:solidFill>
                  <a:schemeClr val="tx2"/>
                </a:solidFill>
              </a:rPr>
              <a:t>Residential applications :</a:t>
            </a:r>
          </a:p>
          <a:p>
            <a:pPr lvl="1"/>
            <a:r>
              <a:rPr lang="en-US" sz="1700" dirty="0">
                <a:solidFill>
                  <a:schemeClr val="tx2"/>
                </a:solidFill>
              </a:rPr>
              <a:t>1 year parts and  labor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>
                <a:solidFill>
                  <a:schemeClr val="tx2"/>
                </a:solidFill>
              </a:rPr>
              <a:t>Flake &amp; Nugget: </a:t>
            </a:r>
            <a:r>
              <a:rPr lang="en-US" b="1" i="1" dirty="0">
                <a:solidFill>
                  <a:schemeClr val="tx2"/>
                </a:solidFill>
              </a:rPr>
              <a:t>Superior Reliability</a:t>
            </a:r>
          </a:p>
        </p:txBody>
      </p:sp>
      <p:pic>
        <p:nvPicPr>
          <p:cNvPr id="4" name="Picture 3" descr="A picture containing game&#10;&#10;Description automatically generated">
            <a:extLst>
              <a:ext uri="{FF2B5EF4-FFF2-40B4-BE49-F238E27FC236}">
                <a16:creationId xmlns:a16="http://schemas.microsoft.com/office/drawing/2014/main" id="{C23FFA79-975C-4340-8245-D9A019B0EA1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57923" y="1175315"/>
            <a:ext cx="1924050" cy="260412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CD87E94-86D3-41FB-9FC0-76648F2C26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2611" y="3579519"/>
            <a:ext cx="3114675" cy="1816414"/>
          </a:xfrm>
          <a:prstGeom prst="rect">
            <a:avLst/>
          </a:prstGeom>
        </p:spPr>
      </p:pic>
      <p:pic>
        <p:nvPicPr>
          <p:cNvPr id="9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E578D6BA-8133-49DA-95B6-FD594CAF3E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2470" y="4332998"/>
            <a:ext cx="1005785" cy="1005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2409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3" y="1089648"/>
            <a:ext cx="4486271" cy="48061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00B0F0"/>
                </a:solidFill>
              </a:rPr>
              <a:t>Lower Operating Costs</a:t>
            </a:r>
          </a:p>
          <a:p>
            <a:pPr marL="0" indent="0">
              <a:buNone/>
            </a:pPr>
            <a:endParaRPr lang="en-US" sz="1200" b="1" dirty="0">
              <a:solidFill>
                <a:srgbClr val="00B0F0"/>
              </a:solidFill>
            </a:endParaRPr>
          </a:p>
          <a:p>
            <a:r>
              <a:rPr lang="en-US" sz="2000" dirty="0">
                <a:solidFill>
                  <a:srgbClr val="003F80"/>
                </a:solidFill>
              </a:rPr>
              <a:t>Uses R-134a refrigerant</a:t>
            </a:r>
          </a:p>
          <a:p>
            <a:pPr lvl="1"/>
            <a:r>
              <a:rPr lang="en-US" sz="1600" dirty="0">
                <a:solidFill>
                  <a:srgbClr val="003F80"/>
                </a:solidFill>
              </a:rPr>
              <a:t>Does not deplete ozone layer</a:t>
            </a:r>
          </a:p>
          <a:p>
            <a:pPr lvl="1"/>
            <a:endParaRPr lang="en-US" sz="400" dirty="0">
              <a:solidFill>
                <a:srgbClr val="003F80"/>
              </a:solidFill>
            </a:endParaRPr>
          </a:p>
          <a:p>
            <a:r>
              <a:rPr lang="en-US" sz="2000" dirty="0">
                <a:solidFill>
                  <a:srgbClr val="003F80"/>
                </a:solidFill>
              </a:rPr>
              <a:t>Lower energy and water consumption compared to cube machines</a:t>
            </a:r>
          </a:p>
          <a:p>
            <a:endParaRPr lang="en-US" sz="400" dirty="0">
              <a:solidFill>
                <a:srgbClr val="003F80"/>
              </a:solidFill>
            </a:endParaRPr>
          </a:p>
          <a:p>
            <a:r>
              <a:rPr lang="en-US" sz="2000" dirty="0">
                <a:solidFill>
                  <a:srgbClr val="003F80"/>
                </a:solidFill>
              </a:rPr>
              <a:t>Recyclable aluminum alloy side panels</a:t>
            </a:r>
          </a:p>
          <a:p>
            <a:pPr lvl="1"/>
            <a:r>
              <a:rPr lang="en-US" sz="1600" dirty="0">
                <a:solidFill>
                  <a:srgbClr val="003F80"/>
                </a:solidFill>
              </a:rPr>
              <a:t>Same durability and corrosion resistance as stainless-steel</a:t>
            </a:r>
          </a:p>
          <a:p>
            <a:pPr lvl="1"/>
            <a:endParaRPr lang="en-US" sz="400" dirty="0">
              <a:solidFill>
                <a:schemeClr val="tx2"/>
              </a:solidFill>
            </a:endParaRPr>
          </a:p>
          <a:p>
            <a:r>
              <a:rPr lang="en-US" sz="2100" dirty="0">
                <a:solidFill>
                  <a:schemeClr val="tx2"/>
                </a:solidFill>
              </a:rPr>
              <a:t>Meets US Safe Drinking Act low lead requirements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Autofit/>
          </a:bodyPr>
          <a:lstStyle/>
          <a:p>
            <a:pPr algn="l"/>
            <a:r>
              <a:rPr lang="en-US" sz="3600" dirty="0">
                <a:solidFill>
                  <a:schemeClr val="tx2"/>
                </a:solidFill>
              </a:rPr>
              <a:t>Flake &amp; Nugget: </a:t>
            </a:r>
            <a:r>
              <a:rPr lang="en-US" sz="3600" b="1" i="1" dirty="0">
                <a:solidFill>
                  <a:schemeClr val="tx2"/>
                </a:solidFill>
              </a:rPr>
              <a:t>Environmentally Friendly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77946" y="1365255"/>
            <a:ext cx="2408850" cy="194422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38100" cap="sq">
            <a:solidFill>
              <a:srgbClr val="152656"/>
            </a:solidFill>
            <a:miter lim="800000"/>
          </a:ln>
          <a:effectLst/>
        </p:spPr>
      </p:pic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2204CBD5-2180-4FA0-9275-8BF88A4EE6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6064" y="2337368"/>
            <a:ext cx="2931069" cy="3396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8253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5C852F9-B003-4EA6-9028-52E0685913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0046" y="2900529"/>
            <a:ext cx="3076018" cy="2533566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tx2"/>
                </a:solidFill>
              </a:rPr>
              <a:t>Undercounter Nugget: </a:t>
            </a:r>
            <a:r>
              <a:rPr lang="en-US" sz="3600" b="1" i="1" dirty="0">
                <a:solidFill>
                  <a:schemeClr val="tx2"/>
                </a:solidFill>
              </a:rPr>
              <a:t>About The Ice</a:t>
            </a:r>
          </a:p>
        </p:txBody>
      </p:sp>
      <p:sp>
        <p:nvSpPr>
          <p:cNvPr id="35" name="Content Placeholder 2"/>
          <p:cNvSpPr>
            <a:spLocks noGrp="1"/>
          </p:cNvSpPr>
          <p:nvPr>
            <p:ph sz="half" idx="4294967295"/>
          </p:nvPr>
        </p:nvSpPr>
        <p:spPr>
          <a:xfrm>
            <a:off x="457201" y="1089648"/>
            <a:ext cx="4608390" cy="284417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400" b="1" dirty="0">
                <a:solidFill>
                  <a:srgbClr val="00B0F0"/>
                </a:solidFill>
              </a:rPr>
              <a:t>Increased Profitability</a:t>
            </a:r>
          </a:p>
          <a:p>
            <a:pPr lvl="1"/>
            <a:r>
              <a:rPr lang="en-US" altLang="en-US" sz="2000" dirty="0">
                <a:solidFill>
                  <a:schemeClr val="tx2"/>
                </a:solidFill>
              </a:rPr>
              <a:t>Consumer preferred</a:t>
            </a:r>
          </a:p>
          <a:p>
            <a:pPr lvl="1"/>
            <a:r>
              <a:rPr lang="en-US" altLang="en-US" sz="2000" dirty="0">
                <a:solidFill>
                  <a:schemeClr val="tx2"/>
                </a:solidFill>
              </a:rPr>
              <a:t>Lower cost by 1/3 per 100 lb. of ice </a:t>
            </a:r>
          </a:p>
          <a:p>
            <a:pPr lvl="2"/>
            <a:r>
              <a:rPr lang="en-US" altLang="en-US" sz="1600" dirty="0">
                <a:solidFill>
                  <a:schemeClr val="tx2"/>
                </a:solidFill>
              </a:rPr>
              <a:t>Uses 40% less water (vs. cube)</a:t>
            </a:r>
          </a:p>
          <a:p>
            <a:pPr lvl="2"/>
            <a:r>
              <a:rPr lang="en-US" altLang="en-US" sz="1600" dirty="0">
                <a:solidFill>
                  <a:schemeClr val="tx2"/>
                </a:solidFill>
              </a:rPr>
              <a:t>Uses 15% less energy (vs. cube)</a:t>
            </a:r>
          </a:p>
          <a:p>
            <a:pPr lvl="1"/>
            <a:r>
              <a:rPr lang="en-US" altLang="en-US" sz="2000" dirty="0">
                <a:solidFill>
                  <a:schemeClr val="tx2"/>
                </a:solidFill>
              </a:rPr>
              <a:t>Lower beverage costs</a:t>
            </a:r>
          </a:p>
          <a:p>
            <a:pPr lvl="2"/>
            <a:r>
              <a:rPr lang="en-US" altLang="en-US" sz="1600" dirty="0">
                <a:solidFill>
                  <a:schemeClr val="tx2"/>
                </a:solidFill>
              </a:rPr>
              <a:t>9% - 20% higher displacement</a:t>
            </a:r>
          </a:p>
          <a:p>
            <a:pPr lvl="3"/>
            <a:r>
              <a:rPr lang="en-US" altLang="en-US" sz="1300" dirty="0">
                <a:solidFill>
                  <a:schemeClr val="tx2"/>
                </a:solidFill>
              </a:rPr>
              <a:t>Use less syrup/beverage</a:t>
            </a:r>
          </a:p>
          <a:p>
            <a:pPr marL="0" indent="0">
              <a:buNone/>
            </a:pPr>
            <a:endParaRPr lang="en-US" sz="3600" b="1" dirty="0">
              <a:solidFill>
                <a:srgbClr val="00B0F0"/>
              </a:solidFill>
            </a:endParaRPr>
          </a:p>
          <a:p>
            <a:pPr marL="0" indent="0">
              <a:buNone/>
            </a:pPr>
            <a:endParaRPr lang="en-US" sz="900" b="1" dirty="0">
              <a:solidFill>
                <a:srgbClr val="00B0F0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781898" y="4167312"/>
            <a:ext cx="3485242" cy="1569605"/>
            <a:chOff x="5326604" y="1287262"/>
            <a:chExt cx="3485242" cy="4137571"/>
          </a:xfrm>
        </p:grpSpPr>
        <p:sp>
          <p:nvSpPr>
            <p:cNvPr id="38" name="Rounded Rectangle 37"/>
            <p:cNvSpPr/>
            <p:nvPr/>
          </p:nvSpPr>
          <p:spPr>
            <a:xfrm>
              <a:off x="5326604" y="1287262"/>
              <a:ext cx="3485242" cy="4137571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5486781" y="1429166"/>
              <a:ext cx="3164888" cy="38537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</a:rPr>
                <a:t>Scotsman’s Nugget Ice:</a:t>
              </a:r>
            </a:p>
            <a:p>
              <a:endParaRPr lang="en-US" sz="100" b="1" dirty="0">
                <a:solidFill>
                  <a:schemeClr val="bg1"/>
                </a:solidFill>
              </a:endParaRP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sz="1400" dirty="0">
                  <a:solidFill>
                    <a:schemeClr val="bg1"/>
                  </a:solidFill>
                </a:rPr>
                <a:t>Soft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sz="1400" dirty="0">
                  <a:solidFill>
                    <a:schemeClr val="bg1"/>
                  </a:solidFill>
                </a:rPr>
                <a:t>Easy to chew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sz="1400" dirty="0">
                  <a:solidFill>
                    <a:schemeClr val="bg1"/>
                  </a:solidFill>
                </a:rPr>
                <a:t>Rapid cooling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sz="1400" dirty="0">
                  <a:solidFill>
                    <a:schemeClr val="bg1"/>
                  </a:solidFill>
                </a:rPr>
                <a:t>Slow-melting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sz="1400" dirty="0">
                  <a:solidFill>
                    <a:schemeClr val="bg1"/>
                  </a:solidFill>
                </a:rPr>
                <a:t>Absorbs the flavor of beverages</a:t>
              </a:r>
            </a:p>
          </p:txBody>
        </p:sp>
      </p:grp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FCDB48DC-3D5E-4461-92A5-BBC9C1F7088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8055" y="1089648"/>
            <a:ext cx="1983995" cy="2066836"/>
          </a:xfrm>
          <a:prstGeom prst="rect">
            <a:avLst/>
          </a:prstGeom>
        </p:spPr>
      </p:pic>
      <p:pic>
        <p:nvPicPr>
          <p:cNvPr id="15" name="Picture 14" descr="full line QSR with nugget">
            <a:extLst>
              <a:ext uri="{FF2B5EF4-FFF2-40B4-BE49-F238E27FC236}">
                <a16:creationId xmlns:a16="http://schemas.microsoft.com/office/drawing/2014/main" id="{4FA9C252-2AB1-4990-BE8B-E8504054DD1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30292" y="1549486"/>
            <a:ext cx="1230306" cy="1388075"/>
          </a:xfrm>
          <a:prstGeom prst="rect">
            <a:avLst/>
          </a:prstGeom>
          <a:ln w="28575" cap="sq">
            <a:solidFill>
              <a:srgbClr val="172857"/>
            </a:solidFill>
            <a:prstDash val="solid"/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val="5617037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825706D-CC84-4BAA-A247-FD76BF82E7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4847" y="2102925"/>
            <a:ext cx="2942531" cy="2652150"/>
          </a:xfrm>
          <a:prstGeom prst="rect">
            <a:avLst/>
          </a:prstGeom>
        </p:spPr>
      </p:pic>
      <p:sp>
        <p:nvSpPr>
          <p:cNvPr id="35" name="Content Placeholder 2"/>
          <p:cNvSpPr>
            <a:spLocks noGrp="1"/>
          </p:cNvSpPr>
          <p:nvPr>
            <p:ph sz="half" idx="4294967295"/>
          </p:nvPr>
        </p:nvSpPr>
        <p:spPr>
          <a:xfrm>
            <a:off x="457200" y="1089648"/>
            <a:ext cx="5793475" cy="480618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400" b="1" dirty="0">
                <a:solidFill>
                  <a:srgbClr val="00B0F0"/>
                </a:solidFill>
              </a:rPr>
              <a:t>Presentation &amp; Preservation</a:t>
            </a:r>
          </a:p>
          <a:p>
            <a:pPr marL="0" indent="0">
              <a:buNone/>
            </a:pPr>
            <a:endParaRPr lang="en-US" sz="900" b="1" dirty="0">
              <a:solidFill>
                <a:srgbClr val="00B0F0"/>
              </a:solidFill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940B2EB-43EB-4973-BFD1-20E896378443}"/>
              </a:ext>
            </a:extLst>
          </p:cNvPr>
          <p:cNvGrpSpPr/>
          <p:nvPr/>
        </p:nvGrpSpPr>
        <p:grpSpPr>
          <a:xfrm>
            <a:off x="1265067" y="4266837"/>
            <a:ext cx="3690712" cy="1408049"/>
            <a:chOff x="781897" y="4167312"/>
            <a:chExt cx="3690712" cy="1408049"/>
          </a:xfrm>
        </p:grpSpPr>
        <p:sp>
          <p:nvSpPr>
            <p:cNvPr id="16" name="Rounded Rectangle 37">
              <a:extLst>
                <a:ext uri="{FF2B5EF4-FFF2-40B4-BE49-F238E27FC236}">
                  <a16:creationId xmlns:a16="http://schemas.microsoft.com/office/drawing/2014/main" id="{D77DFBD8-402E-4424-BFDB-E1FEA4956DE4}"/>
                </a:ext>
              </a:extLst>
            </p:cNvPr>
            <p:cNvSpPr/>
            <p:nvPr/>
          </p:nvSpPr>
          <p:spPr>
            <a:xfrm>
              <a:off x="781897" y="4167312"/>
              <a:ext cx="3690712" cy="1408049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3DFF2389-A8A5-468F-A262-D9323900547C}"/>
                </a:ext>
              </a:extLst>
            </p:cNvPr>
            <p:cNvSpPr/>
            <p:nvPr/>
          </p:nvSpPr>
          <p:spPr>
            <a:xfrm>
              <a:off x="948992" y="4248088"/>
              <a:ext cx="3361568" cy="12464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</a:rPr>
                <a:t>Flake Ice is a Smart Choice for:</a:t>
              </a:r>
            </a:p>
            <a:p>
              <a:endParaRPr lang="en-US" sz="100" b="1" dirty="0">
                <a:solidFill>
                  <a:schemeClr val="bg1"/>
                </a:solidFill>
              </a:endParaRP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sz="1400" dirty="0">
                  <a:solidFill>
                    <a:schemeClr val="bg1"/>
                  </a:solidFill>
                </a:rPr>
                <a:t>Blended cocktails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sz="1400" dirty="0">
                  <a:solidFill>
                    <a:schemeClr val="bg1"/>
                  </a:solidFill>
                </a:rPr>
                <a:t>Salad bars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sz="1400" dirty="0">
                  <a:solidFill>
                    <a:schemeClr val="bg1"/>
                  </a:solidFill>
                </a:rPr>
                <a:t>Produce, seafood, and meat displays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sz="1400" dirty="0">
                  <a:solidFill>
                    <a:schemeClr val="bg1"/>
                  </a:solidFill>
                </a:rPr>
                <a:t>Therapeutic use in healthcare facilities</a:t>
              </a:r>
            </a:p>
          </p:txBody>
        </p:sp>
      </p:grpSp>
      <p:sp>
        <p:nvSpPr>
          <p:cNvPr id="22" name="Title 1">
            <a:extLst>
              <a:ext uri="{FF2B5EF4-FFF2-40B4-BE49-F238E27FC236}">
                <a16:creationId xmlns:a16="http://schemas.microsoft.com/office/drawing/2014/main" id="{304364B0-E675-4775-A4E1-4BE57A446C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tx2"/>
                </a:solidFill>
              </a:rPr>
              <a:t>Undercounter Flake: </a:t>
            </a:r>
            <a:r>
              <a:rPr lang="en-US" sz="3600" b="1" i="1" dirty="0">
                <a:solidFill>
                  <a:schemeClr val="tx2"/>
                </a:solidFill>
              </a:rPr>
              <a:t>About The Ice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09D1FD5-533D-42F9-9509-62D57F4E7359}"/>
              </a:ext>
            </a:extLst>
          </p:cNvPr>
          <p:cNvGrpSpPr/>
          <p:nvPr/>
        </p:nvGrpSpPr>
        <p:grpSpPr>
          <a:xfrm>
            <a:off x="574982" y="1931450"/>
            <a:ext cx="5070882" cy="1983204"/>
            <a:chOff x="574982" y="1931450"/>
            <a:chExt cx="5070882" cy="1983204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310211" y="1931450"/>
              <a:ext cx="2335653" cy="198320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38100">
              <a:solidFill>
                <a:srgbClr val="172857"/>
              </a:solidFill>
            </a:ln>
            <a:effectLst/>
          </p:spPr>
        </p:pic>
        <p:pic>
          <p:nvPicPr>
            <p:cNvPr id="23" name="Picture 5" descr="Flake Ice_Izze Bucket.jpg">
              <a:extLst>
                <a:ext uri="{FF2B5EF4-FFF2-40B4-BE49-F238E27FC236}">
                  <a16:creationId xmlns:a16="http://schemas.microsoft.com/office/drawing/2014/main" id="{6496596B-E992-4545-ADAB-F58E8F11F85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74982" y="1931450"/>
              <a:ext cx="2335653" cy="198320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38100">
              <a:solidFill>
                <a:srgbClr val="172857"/>
              </a:solidFill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16118351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061425"/>
            <a:ext cx="8427493" cy="48071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B0F0"/>
                </a:solidFill>
              </a:rPr>
              <a:t>Ideal for Placement in:</a:t>
            </a:r>
          </a:p>
          <a:p>
            <a:pPr marL="0" indent="0">
              <a:buNone/>
            </a:pPr>
            <a:endParaRPr lang="en-US" sz="800" b="1" i="1" dirty="0">
              <a:solidFill>
                <a:srgbClr val="00B0F0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rgbClr val="003F80"/>
                </a:solidFill>
              </a:rPr>
              <a:t>Restaurants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rgbClr val="003F80"/>
                </a:solidFill>
              </a:rPr>
              <a:t>Café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rgbClr val="003F80"/>
                </a:solidFill>
              </a:rPr>
              <a:t>Bar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rgbClr val="003F80"/>
                </a:solidFill>
              </a:rPr>
              <a:t>Offices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rgbClr val="003F80"/>
                </a:solidFill>
              </a:rPr>
              <a:t>Break Rooms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rgbClr val="003F80"/>
                </a:solidFill>
              </a:rPr>
              <a:t>Cooler Filling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3F80"/>
                </a:solidFill>
              </a:rPr>
              <a:t> Construction, HVAC workers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rgbClr val="003F80"/>
                </a:solidFill>
              </a:rPr>
              <a:t>Schools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rgbClr val="003F80"/>
                </a:solidFill>
              </a:rPr>
              <a:t>Health Club/Spa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rgbClr val="003F80"/>
                </a:solidFill>
              </a:rPr>
              <a:t>Laboratories</a:t>
            </a:r>
          </a:p>
          <a:p>
            <a:pPr lvl="1"/>
            <a:endParaRPr lang="en-US" sz="1800" dirty="0">
              <a:solidFill>
                <a:srgbClr val="003F80"/>
              </a:solidFill>
            </a:endParaRPr>
          </a:p>
          <a:p>
            <a:endParaRPr lang="en-US" sz="2200" dirty="0">
              <a:solidFill>
                <a:srgbClr val="003F80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08E84E3-3954-4A44-A029-76450E5F50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tx2"/>
                </a:solidFill>
              </a:rPr>
              <a:t>Undercounter Flake &amp; Nugget: </a:t>
            </a:r>
            <a:r>
              <a:rPr lang="en-US" b="1" i="1" dirty="0">
                <a:solidFill>
                  <a:schemeClr val="tx2"/>
                </a:solidFill>
              </a:rPr>
              <a:t>Applications</a:t>
            </a:r>
            <a:endParaRPr lang="en-US" dirty="0">
              <a:solidFill>
                <a:schemeClr val="tx2"/>
              </a:solidFill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6BB5518-17DB-4D49-B539-77C4F62ECC05}"/>
              </a:ext>
            </a:extLst>
          </p:cNvPr>
          <p:cNvGrpSpPr/>
          <p:nvPr/>
        </p:nvGrpSpPr>
        <p:grpSpPr>
          <a:xfrm>
            <a:off x="4518427" y="1329048"/>
            <a:ext cx="4168373" cy="3900046"/>
            <a:chOff x="4670945" y="1239596"/>
            <a:chExt cx="4168373" cy="3900046"/>
          </a:xfrm>
        </p:grpSpPr>
        <p:pic>
          <p:nvPicPr>
            <p:cNvPr id="24" name="Picture 23" descr="A white refrigerator freezer sitting inside of a kitchen&#10;&#10;Description automatically generated">
              <a:extLst>
                <a:ext uri="{FF2B5EF4-FFF2-40B4-BE49-F238E27FC236}">
                  <a16:creationId xmlns:a16="http://schemas.microsoft.com/office/drawing/2014/main" id="{2C0EF742-5169-4A84-9EA3-24CE097BBC9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hq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818432" y="1239596"/>
              <a:ext cx="2020882" cy="121678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19050">
              <a:solidFill>
                <a:srgbClr val="00B0F0"/>
              </a:solidFill>
            </a:ln>
            <a:effectLst/>
          </p:spPr>
        </p:pic>
        <p:pic>
          <p:nvPicPr>
            <p:cNvPr id="15" name="Picture 14" descr="A picture containing indoor, small, sitting, room&#10;&#10;Description automatically generated">
              <a:extLst>
                <a:ext uri="{FF2B5EF4-FFF2-40B4-BE49-F238E27FC236}">
                  <a16:creationId xmlns:a16="http://schemas.microsoft.com/office/drawing/2014/main" id="{1D85DEB1-B114-4FA1-A2DB-1E24C36913D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670945" y="2586679"/>
              <a:ext cx="2020879" cy="121583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19050">
              <a:solidFill>
                <a:srgbClr val="00B0F0"/>
              </a:solidFill>
            </a:ln>
            <a:effectLst/>
          </p:spPr>
        </p:pic>
        <p:pic>
          <p:nvPicPr>
            <p:cNvPr id="6" name="Picture 5" descr="A kitchen filled with lots of counter space&#10;&#10;Description automatically generated">
              <a:extLst>
                <a:ext uri="{FF2B5EF4-FFF2-40B4-BE49-F238E27FC236}">
                  <a16:creationId xmlns:a16="http://schemas.microsoft.com/office/drawing/2014/main" id="{8AFCDB06-D09C-4469-9241-A2BCEB5867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1"/>
            <a:stretch/>
          </p:blipFill>
          <p:spPr>
            <a:xfrm>
              <a:off x="4670949" y="1249866"/>
              <a:ext cx="2020879" cy="121583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19050">
              <a:solidFill>
                <a:srgbClr val="00B0F0"/>
              </a:solidFill>
            </a:ln>
            <a:effectLst/>
          </p:spPr>
        </p:pic>
        <p:pic>
          <p:nvPicPr>
            <p:cNvPr id="17" name="Picture 16" descr="A picture containing indoor, sitting, kitchen, table&#10;&#10;Description automatically generated">
              <a:extLst>
                <a:ext uri="{FF2B5EF4-FFF2-40B4-BE49-F238E27FC236}">
                  <a16:creationId xmlns:a16="http://schemas.microsoft.com/office/drawing/2014/main" id="{7C1B2153-CB69-456E-A90D-C4447071C4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818436" y="3923490"/>
              <a:ext cx="2020878" cy="121583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19050">
              <a:solidFill>
                <a:srgbClr val="00B0F0"/>
              </a:solidFill>
            </a:ln>
            <a:effectLst/>
          </p:spPr>
        </p:pic>
        <p:pic>
          <p:nvPicPr>
            <p:cNvPr id="4" name="Picture 3" descr="A picture containing indoor, bottle, sitting, counter&#10;&#10;Description automatically generated">
              <a:extLst>
                <a:ext uri="{FF2B5EF4-FFF2-40B4-BE49-F238E27FC236}">
                  <a16:creationId xmlns:a16="http://schemas.microsoft.com/office/drawing/2014/main" id="{8D3799DF-9F5A-45F5-A39B-073BEB8582B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18436" y="2586679"/>
              <a:ext cx="2020882" cy="121583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19050">
              <a:solidFill>
                <a:srgbClr val="00B0F0"/>
              </a:solidFill>
            </a:ln>
            <a:effectLst/>
          </p:spPr>
        </p:pic>
        <p:pic>
          <p:nvPicPr>
            <p:cNvPr id="20" name="Picture 19" descr="A picture containing building, sitting, window, front&#10;&#10;Description automatically generated">
              <a:extLst>
                <a:ext uri="{FF2B5EF4-FFF2-40B4-BE49-F238E27FC236}">
                  <a16:creationId xmlns:a16="http://schemas.microsoft.com/office/drawing/2014/main" id="{E54287F5-6AA4-4FFC-91A3-FB32DB389B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670946" y="3923490"/>
              <a:ext cx="2020882" cy="121615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19050">
              <a:solidFill>
                <a:srgbClr val="00B0F0"/>
              </a:solidFill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21460176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8208" r="-7939"/>
          <a:stretch/>
        </p:blipFill>
        <p:spPr bwMode="auto">
          <a:xfrm>
            <a:off x="0" y="1825625"/>
            <a:ext cx="9144000" cy="22891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0"/>
            <a:ext cx="9144000" cy="152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629400" y="5334001"/>
            <a:ext cx="2347157" cy="6074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8" name="Picture 7" descr="A screenshot of a cell phone&#10;&#10;Description automatically generated">
            <a:extLst>
              <a:ext uri="{FF2B5EF4-FFF2-40B4-BE49-F238E27FC236}">
                <a16:creationId xmlns:a16="http://schemas.microsoft.com/office/drawing/2014/main" id="{6687E56B-AEB4-4FA5-A8C4-058DF6CBAA1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414" t="5787" r="7963" b="9230"/>
          <a:stretch/>
        </p:blipFill>
        <p:spPr>
          <a:xfrm>
            <a:off x="7660256" y="4897079"/>
            <a:ext cx="1189008" cy="1046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544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457200" y="96838"/>
            <a:ext cx="8229600" cy="74136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800" dirty="0">
                <a:solidFill>
                  <a:srgbClr val="1F497D"/>
                </a:solidFill>
              </a:rPr>
              <a:t>New Product</a:t>
            </a:r>
            <a:r>
              <a:rPr lang="en-US" sz="3800" b="1" i="1" kern="0" dirty="0">
                <a:solidFill>
                  <a:srgbClr val="1F497D"/>
                </a:solidFill>
                <a:ea typeface="ＭＳ Ｐゴシック"/>
              </a:rPr>
              <a:t> Release Information</a:t>
            </a:r>
          </a:p>
          <a:p>
            <a:pPr algn="l"/>
            <a:r>
              <a:rPr lang="en-US" sz="4000" b="1" i="1" kern="0" dirty="0">
                <a:solidFill>
                  <a:srgbClr val="1F497D"/>
                </a:solidFill>
                <a:ea typeface="ＭＳ Ｐゴシック"/>
              </a:rPr>
              <a:t> </a:t>
            </a:r>
            <a:endParaRPr lang="en-US" sz="4000" b="1" i="1" dirty="0">
              <a:solidFill>
                <a:srgbClr val="1F497D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34163BD-D0F2-4F37-B699-1E001D25BFDC}"/>
              </a:ext>
            </a:extLst>
          </p:cNvPr>
          <p:cNvSpPr txBox="1">
            <a:spLocks/>
          </p:cNvSpPr>
          <p:nvPr/>
        </p:nvSpPr>
        <p:spPr>
          <a:xfrm>
            <a:off x="457204" y="1089648"/>
            <a:ext cx="7036900" cy="4806185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rgbClr val="00B0F0"/>
                </a:solidFill>
              </a:rPr>
              <a:t>Flake &amp; Nugget Units </a:t>
            </a:r>
            <a:r>
              <a:rPr lang="en-US" sz="1800" b="1" dirty="0">
                <a:solidFill>
                  <a:srgbClr val="00B0F0"/>
                </a:solidFill>
              </a:rPr>
              <a:t>(15”, 20”)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400" b="1" dirty="0">
              <a:solidFill>
                <a:srgbClr val="00B0F0"/>
              </a:solidFill>
            </a:endParaRPr>
          </a:p>
          <a:p>
            <a:r>
              <a:rPr lang="en-US" sz="1800" dirty="0">
                <a:solidFill>
                  <a:schemeClr val="tx2"/>
                </a:solidFill>
              </a:rPr>
              <a:t>Estimated shipping release is week of </a:t>
            </a:r>
            <a:r>
              <a:rPr lang="en-US" sz="1800" b="1" dirty="0">
                <a:solidFill>
                  <a:schemeClr val="tx2"/>
                </a:solidFill>
              </a:rPr>
              <a:t>December 16th</a:t>
            </a:r>
          </a:p>
          <a:p>
            <a:endParaRPr lang="en-US" sz="300" dirty="0">
              <a:solidFill>
                <a:schemeClr val="tx2"/>
              </a:solidFill>
            </a:endParaRPr>
          </a:p>
          <a:p>
            <a:r>
              <a:rPr lang="en-US" sz="1800" dirty="0">
                <a:solidFill>
                  <a:schemeClr val="tx2"/>
                </a:solidFill>
              </a:rPr>
              <a:t>Pre-orders for new units are now being accepted</a:t>
            </a:r>
          </a:p>
          <a:p>
            <a:endParaRPr lang="en-US" sz="400" dirty="0">
              <a:solidFill>
                <a:schemeClr val="tx2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4EE5EB4-86B5-4840-B68A-4186563EFBFB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687" y="2445027"/>
            <a:ext cx="6172200" cy="3410920"/>
          </a:xfrm>
          <a:prstGeom prst="rect">
            <a:avLst/>
          </a:prstGeom>
        </p:spPr>
      </p:pic>
      <p:pic>
        <p:nvPicPr>
          <p:cNvPr id="11" name="Picture 10" descr="A picture containing indoor, sitting, black, box&#10;&#10;Description automatically generated">
            <a:extLst>
              <a:ext uri="{FF2B5EF4-FFF2-40B4-BE49-F238E27FC236}">
                <a16:creationId xmlns:a16="http://schemas.microsoft.com/office/drawing/2014/main" id="{910DEC8A-2022-46A3-8BF4-DA9B579732E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2750" y="1570383"/>
            <a:ext cx="1884546" cy="2826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8801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457200" y="96838"/>
            <a:ext cx="8229600" cy="74136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800" dirty="0">
                <a:solidFill>
                  <a:srgbClr val="1F497D"/>
                </a:solidFill>
              </a:rPr>
              <a:t>New Product</a:t>
            </a:r>
            <a:r>
              <a:rPr lang="en-US" sz="3800" b="1" i="1" kern="0" dirty="0">
                <a:solidFill>
                  <a:srgbClr val="1F497D"/>
                </a:solidFill>
                <a:ea typeface="ＭＳ Ｐゴシック"/>
              </a:rPr>
              <a:t> Launch Kit</a:t>
            </a:r>
          </a:p>
          <a:p>
            <a:pPr algn="l"/>
            <a:r>
              <a:rPr lang="en-US" sz="4000" b="1" i="1" kern="0" dirty="0">
                <a:solidFill>
                  <a:srgbClr val="1F497D"/>
                </a:solidFill>
                <a:ea typeface="ＭＳ Ｐゴシック"/>
              </a:rPr>
              <a:t> </a:t>
            </a:r>
            <a:endParaRPr lang="en-US" sz="4000" b="1" i="1" dirty="0">
              <a:solidFill>
                <a:srgbClr val="1F497D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34163BD-D0F2-4F37-B699-1E001D25BFDC}"/>
              </a:ext>
            </a:extLst>
          </p:cNvPr>
          <p:cNvSpPr txBox="1">
            <a:spLocks/>
          </p:cNvSpPr>
          <p:nvPr/>
        </p:nvSpPr>
        <p:spPr>
          <a:xfrm>
            <a:off x="457204" y="1089648"/>
            <a:ext cx="7036900" cy="5098501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rgbClr val="00B0F0"/>
                </a:solidFill>
              </a:rPr>
              <a:t>Initial Content Package</a:t>
            </a:r>
            <a:endParaRPr lang="en-US" sz="1800" b="1" dirty="0">
              <a:solidFill>
                <a:srgbClr val="00B0F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400" b="1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n-US" sz="1800" dirty="0">
                <a:solidFill>
                  <a:schemeClr val="tx2"/>
                </a:solidFill>
              </a:rPr>
              <a:t>Now available for download: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chemeClr val="tx2"/>
                </a:solidFill>
                <a:hlinkClick r:id="rId3"/>
              </a:rPr>
              <a:t>Resource Center -&gt; Product Information</a:t>
            </a:r>
            <a:endParaRPr lang="en-US" sz="1400" dirty="0">
              <a:solidFill>
                <a:schemeClr val="tx2"/>
              </a:solidFill>
            </a:endParaRPr>
          </a:p>
          <a:p>
            <a:endParaRPr lang="en-US" sz="1200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tx2"/>
                </a:solidFill>
              </a:rPr>
              <a:t>Contains:</a:t>
            </a:r>
          </a:p>
          <a:p>
            <a:pPr marL="0" indent="0">
              <a:buNone/>
            </a:pPr>
            <a:endParaRPr lang="en-US" sz="300" dirty="0">
              <a:solidFill>
                <a:schemeClr val="tx2"/>
              </a:solidFill>
            </a:endParaRPr>
          </a:p>
          <a:p>
            <a:r>
              <a:rPr lang="en-US" sz="1750" dirty="0">
                <a:solidFill>
                  <a:schemeClr val="tx2"/>
                </a:solidFill>
              </a:rPr>
              <a:t>Product photography</a:t>
            </a:r>
          </a:p>
          <a:p>
            <a:pPr lvl="1"/>
            <a:r>
              <a:rPr lang="en-US" sz="1350" dirty="0">
                <a:solidFill>
                  <a:schemeClr val="tx2"/>
                </a:solidFill>
              </a:rPr>
              <a:t>Includes environmental and 360° imagery</a:t>
            </a:r>
          </a:p>
          <a:p>
            <a:r>
              <a:rPr lang="en-US" sz="1750" dirty="0">
                <a:solidFill>
                  <a:schemeClr val="tx2"/>
                </a:solidFill>
              </a:rPr>
              <a:t>Literature</a:t>
            </a:r>
          </a:p>
          <a:p>
            <a:pPr lvl="1"/>
            <a:r>
              <a:rPr lang="en-US" sz="1350" dirty="0">
                <a:solidFill>
                  <a:schemeClr val="tx2"/>
                </a:solidFill>
              </a:rPr>
              <a:t>Specification sheets</a:t>
            </a:r>
          </a:p>
          <a:p>
            <a:pPr lvl="1"/>
            <a:r>
              <a:rPr lang="en-US" sz="1350" dirty="0">
                <a:solidFill>
                  <a:schemeClr val="tx2"/>
                </a:solidFill>
              </a:rPr>
              <a:t>Sell sheet</a:t>
            </a:r>
          </a:p>
          <a:p>
            <a:pPr lvl="1"/>
            <a:r>
              <a:rPr lang="en-US" sz="1350" dirty="0">
                <a:solidFill>
                  <a:schemeClr val="tx2"/>
                </a:solidFill>
              </a:rPr>
              <a:t>Brochure</a:t>
            </a:r>
          </a:p>
          <a:p>
            <a:r>
              <a:rPr lang="en-US" sz="1750" dirty="0">
                <a:solidFill>
                  <a:schemeClr val="tx2"/>
                </a:solidFill>
              </a:rPr>
              <a:t>A+ Enhanced Content</a:t>
            </a:r>
          </a:p>
          <a:p>
            <a:pPr lvl="1"/>
            <a:r>
              <a:rPr lang="en-US" sz="1350" dirty="0">
                <a:solidFill>
                  <a:schemeClr val="tx2"/>
                </a:solidFill>
              </a:rPr>
              <a:t>Visual based marketing graphics that are ideal for ecommerce</a:t>
            </a:r>
          </a:p>
          <a:p>
            <a:r>
              <a:rPr lang="en-US" sz="1750" dirty="0">
                <a:solidFill>
                  <a:schemeClr val="tx2"/>
                </a:solidFill>
              </a:rPr>
              <a:t>Videos</a:t>
            </a:r>
          </a:p>
          <a:p>
            <a:endParaRPr lang="en-US" sz="300" dirty="0">
              <a:solidFill>
                <a:schemeClr val="tx2"/>
              </a:solidFill>
            </a:endParaRPr>
          </a:p>
          <a:p>
            <a:r>
              <a:rPr lang="en-US" sz="1750" dirty="0">
                <a:solidFill>
                  <a:schemeClr val="tx2"/>
                </a:solidFill>
              </a:rPr>
              <a:t>Cross Reference Document</a:t>
            </a:r>
          </a:p>
          <a:p>
            <a:pPr lvl="1"/>
            <a:r>
              <a:rPr lang="en-US" sz="1350" dirty="0">
                <a:solidFill>
                  <a:schemeClr val="tx2"/>
                </a:solidFill>
              </a:rPr>
              <a:t>Helps to link which files correspond to each model</a:t>
            </a:r>
          </a:p>
          <a:p>
            <a:pPr lvl="1"/>
            <a:r>
              <a:rPr lang="en-US" sz="1350" dirty="0">
                <a:solidFill>
                  <a:schemeClr val="tx2"/>
                </a:solidFill>
              </a:rPr>
              <a:t>Also includes easy to import specification information</a:t>
            </a:r>
          </a:p>
          <a:p>
            <a:endParaRPr lang="en-US" sz="400" dirty="0">
              <a:solidFill>
                <a:schemeClr val="tx2"/>
              </a:solidFill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9D65C58-8EDE-4356-B782-5F542A07E05E}"/>
              </a:ext>
            </a:extLst>
          </p:cNvPr>
          <p:cNvGrpSpPr/>
          <p:nvPr/>
        </p:nvGrpSpPr>
        <p:grpSpPr>
          <a:xfrm>
            <a:off x="5121449" y="1516648"/>
            <a:ext cx="3565347" cy="1408049"/>
            <a:chOff x="781897" y="4167312"/>
            <a:chExt cx="3565347" cy="1408049"/>
          </a:xfrm>
        </p:grpSpPr>
        <p:sp>
          <p:nvSpPr>
            <p:cNvPr id="8" name="Rounded Rectangle 37">
              <a:extLst>
                <a:ext uri="{FF2B5EF4-FFF2-40B4-BE49-F238E27FC236}">
                  <a16:creationId xmlns:a16="http://schemas.microsoft.com/office/drawing/2014/main" id="{FE6E8199-9D61-472B-ADBF-2726AD625AB2}"/>
                </a:ext>
              </a:extLst>
            </p:cNvPr>
            <p:cNvSpPr/>
            <p:nvPr/>
          </p:nvSpPr>
          <p:spPr>
            <a:xfrm>
              <a:off x="781897" y="4167312"/>
              <a:ext cx="3565347" cy="1408049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5D4F769-3065-4756-A00B-58D1C2985973}"/>
                </a:ext>
              </a:extLst>
            </p:cNvPr>
            <p:cNvSpPr/>
            <p:nvPr/>
          </p:nvSpPr>
          <p:spPr>
            <a:xfrm>
              <a:off x="868552" y="4363504"/>
              <a:ext cx="3389244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</a:rPr>
                <a:t>More content/marketing materials will be released closer to launch date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114893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457200" y="96838"/>
            <a:ext cx="8229600" cy="74136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800" dirty="0">
                <a:solidFill>
                  <a:srgbClr val="1F497D"/>
                </a:solidFill>
              </a:rPr>
              <a:t>New Product</a:t>
            </a:r>
            <a:r>
              <a:rPr lang="en-US" sz="3800" b="1" i="1" kern="0" dirty="0">
                <a:solidFill>
                  <a:srgbClr val="1F497D"/>
                </a:solidFill>
                <a:ea typeface="ＭＳ Ｐゴシック"/>
              </a:rPr>
              <a:t> Competitive Comparison</a:t>
            </a:r>
          </a:p>
          <a:p>
            <a:pPr algn="l"/>
            <a:r>
              <a:rPr lang="en-US" sz="4000" b="1" i="1" kern="0" dirty="0">
                <a:solidFill>
                  <a:srgbClr val="1F497D"/>
                </a:solidFill>
                <a:ea typeface="ＭＳ Ｐゴシック"/>
              </a:rPr>
              <a:t> </a:t>
            </a:r>
            <a:endParaRPr lang="en-US" sz="4000" b="1" i="1" dirty="0">
              <a:solidFill>
                <a:srgbClr val="1F497D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34163BD-D0F2-4F37-B699-1E001D25BFDC}"/>
              </a:ext>
            </a:extLst>
          </p:cNvPr>
          <p:cNvSpPr txBox="1">
            <a:spLocks/>
          </p:cNvSpPr>
          <p:nvPr/>
        </p:nvSpPr>
        <p:spPr>
          <a:xfrm>
            <a:off x="457204" y="1089648"/>
            <a:ext cx="7036900" cy="4806185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rgbClr val="00B0F0"/>
                </a:solidFill>
              </a:rPr>
              <a:t>15” Flake &amp; Nugget Units</a:t>
            </a:r>
            <a:endParaRPr lang="en-US" sz="1800" b="1" dirty="0">
              <a:solidFill>
                <a:srgbClr val="00B0F0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94BD776-E432-452D-9060-3D7AAAF812D6}"/>
              </a:ext>
            </a:extLst>
          </p:cNvPr>
          <p:cNvGrpSpPr/>
          <p:nvPr/>
        </p:nvGrpSpPr>
        <p:grpSpPr>
          <a:xfrm>
            <a:off x="363330" y="1821206"/>
            <a:ext cx="8323466" cy="3947146"/>
            <a:chOff x="363330" y="1821206"/>
            <a:chExt cx="8323466" cy="394714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F87F9DBA-BE57-4A1C-B64C-4C84710CDE7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8047" y="1821206"/>
              <a:ext cx="5932967" cy="3947146"/>
            </a:xfrm>
            <a:prstGeom prst="rect">
              <a:avLst/>
            </a:prstGeom>
          </p:spPr>
        </p:pic>
        <p:sp>
          <p:nvSpPr>
            <p:cNvPr id="12" name="Rounded Rectangle 37">
              <a:extLst>
                <a:ext uri="{FF2B5EF4-FFF2-40B4-BE49-F238E27FC236}">
                  <a16:creationId xmlns:a16="http://schemas.microsoft.com/office/drawing/2014/main" id="{339E904C-60E4-439F-ACD5-8060CF577C10}"/>
                </a:ext>
              </a:extLst>
            </p:cNvPr>
            <p:cNvSpPr/>
            <p:nvPr/>
          </p:nvSpPr>
          <p:spPr>
            <a:xfrm>
              <a:off x="363330" y="2088607"/>
              <a:ext cx="2107496" cy="538561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F78F65B-670A-4804-A39E-22E23365001D}"/>
                </a:ext>
              </a:extLst>
            </p:cNvPr>
            <p:cNvSpPr/>
            <p:nvPr/>
          </p:nvSpPr>
          <p:spPr>
            <a:xfrm>
              <a:off x="363330" y="2130015"/>
              <a:ext cx="2107495" cy="461665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</a:rPr>
                <a:t>64% </a:t>
              </a:r>
              <a:r>
                <a:rPr lang="en-US" sz="1200" dirty="0">
                  <a:solidFill>
                    <a:schemeClr val="bg1"/>
                  </a:solidFill>
                </a:rPr>
                <a:t>larger storage capacity</a:t>
              </a:r>
            </a:p>
            <a:p>
              <a:pPr algn="ctr"/>
              <a:r>
                <a:rPr lang="en-US" sz="1200" b="1" dirty="0">
                  <a:solidFill>
                    <a:schemeClr val="bg1"/>
                  </a:solidFill>
                </a:rPr>
                <a:t>36-62% </a:t>
              </a:r>
              <a:r>
                <a:rPr lang="en-US" sz="1200" dirty="0">
                  <a:solidFill>
                    <a:schemeClr val="bg1"/>
                  </a:solidFill>
                </a:rPr>
                <a:t>more energy efficient</a:t>
              </a: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EFCC82EF-E4AA-4077-B4F6-7F3E4261A171}"/>
                </a:ext>
              </a:extLst>
            </p:cNvPr>
            <p:cNvGrpSpPr/>
            <p:nvPr/>
          </p:nvGrpSpPr>
          <p:grpSpPr>
            <a:xfrm>
              <a:off x="6811857" y="2130016"/>
              <a:ext cx="1874939" cy="3022000"/>
              <a:chOff x="781897" y="4303045"/>
              <a:chExt cx="3230011" cy="1328287"/>
            </a:xfrm>
          </p:grpSpPr>
          <p:sp>
            <p:nvSpPr>
              <p:cNvPr id="16" name="Rounded Rectangle 37">
                <a:extLst>
                  <a:ext uri="{FF2B5EF4-FFF2-40B4-BE49-F238E27FC236}">
                    <a16:creationId xmlns:a16="http://schemas.microsoft.com/office/drawing/2014/main" id="{69A3E0B6-07F0-4C6B-9D17-B1CF016C5DC5}"/>
                  </a:ext>
                </a:extLst>
              </p:cNvPr>
              <p:cNvSpPr/>
              <p:nvPr/>
            </p:nvSpPr>
            <p:spPr>
              <a:xfrm>
                <a:off x="781897" y="4303045"/>
                <a:ext cx="3230011" cy="1328287"/>
              </a:xfrm>
              <a:prstGeom prst="roundRect">
                <a:avLst/>
              </a:prstGeom>
              <a:solidFill>
                <a:srgbClr val="1A26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876DF002-16AE-4173-B663-D3736C9A7C53}"/>
                  </a:ext>
                </a:extLst>
              </p:cNvPr>
              <p:cNvSpPr/>
              <p:nvPr/>
            </p:nvSpPr>
            <p:spPr>
              <a:xfrm>
                <a:off x="781897" y="4420578"/>
                <a:ext cx="3230011" cy="12107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b="1" u="sng" dirty="0">
                    <a:solidFill>
                      <a:schemeClr val="bg1"/>
                    </a:solidFill>
                  </a:rPr>
                  <a:t>New to Industry:</a:t>
                </a:r>
              </a:p>
              <a:p>
                <a:pPr algn="ctr"/>
                <a:endParaRPr lang="en-US" sz="900" b="1" dirty="0">
                  <a:solidFill>
                    <a:schemeClr val="bg1"/>
                  </a:solidFill>
                </a:endParaRPr>
              </a:p>
              <a:p>
                <a:pPr algn="ctr"/>
                <a:r>
                  <a:rPr lang="en-US" sz="1600" dirty="0">
                    <a:solidFill>
                      <a:schemeClr val="bg1"/>
                    </a:solidFill>
                  </a:rPr>
                  <a:t> </a:t>
                </a:r>
                <a:r>
                  <a:rPr lang="en-US" dirty="0">
                    <a:solidFill>
                      <a:schemeClr val="bg1"/>
                    </a:solidFill>
                  </a:rPr>
                  <a:t>There are currently no competitive comparisons </a:t>
                </a:r>
              </a:p>
              <a:p>
                <a:pPr algn="ctr"/>
                <a:r>
                  <a:rPr lang="en-US" dirty="0">
                    <a:solidFill>
                      <a:schemeClr val="bg1"/>
                    </a:solidFill>
                  </a:rPr>
                  <a:t>for a 15” undercounter flake machine</a:t>
                </a:r>
              </a:p>
              <a:p>
                <a:pPr algn="ctr"/>
                <a:endParaRPr lang="en-US" sz="2000" b="1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089905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457200" y="96838"/>
            <a:ext cx="8229600" cy="74136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800" dirty="0">
                <a:solidFill>
                  <a:srgbClr val="1F497D"/>
                </a:solidFill>
              </a:rPr>
              <a:t>New Product</a:t>
            </a:r>
            <a:r>
              <a:rPr lang="en-US" sz="3800" b="1" i="1" kern="0" dirty="0">
                <a:solidFill>
                  <a:srgbClr val="1F497D"/>
                </a:solidFill>
                <a:ea typeface="ＭＳ Ｐゴシック"/>
              </a:rPr>
              <a:t> Competitive Comparison</a:t>
            </a:r>
          </a:p>
          <a:p>
            <a:pPr algn="l"/>
            <a:r>
              <a:rPr lang="en-US" sz="4000" b="1" i="1" kern="0" dirty="0">
                <a:solidFill>
                  <a:srgbClr val="1F497D"/>
                </a:solidFill>
                <a:ea typeface="ＭＳ Ｐゴシック"/>
              </a:rPr>
              <a:t> </a:t>
            </a:r>
            <a:endParaRPr lang="en-US" sz="4000" b="1" i="1" dirty="0">
              <a:solidFill>
                <a:srgbClr val="1F497D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34163BD-D0F2-4F37-B699-1E001D25BFDC}"/>
              </a:ext>
            </a:extLst>
          </p:cNvPr>
          <p:cNvSpPr txBox="1">
            <a:spLocks/>
          </p:cNvSpPr>
          <p:nvPr/>
        </p:nvSpPr>
        <p:spPr>
          <a:xfrm>
            <a:off x="457204" y="1089648"/>
            <a:ext cx="7036900" cy="4806185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rgbClr val="00B0F0"/>
                </a:solidFill>
              </a:rPr>
              <a:t>20” Flake &amp; Nugget Units</a:t>
            </a:r>
            <a:endParaRPr lang="en-US" sz="1800" b="1" dirty="0">
              <a:solidFill>
                <a:srgbClr val="00B0F0"/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15523BBA-3153-48B1-96B4-0F685D93E093}"/>
              </a:ext>
            </a:extLst>
          </p:cNvPr>
          <p:cNvGrpSpPr/>
          <p:nvPr/>
        </p:nvGrpSpPr>
        <p:grpSpPr>
          <a:xfrm>
            <a:off x="363330" y="1806076"/>
            <a:ext cx="8417341" cy="3568496"/>
            <a:chOff x="300129" y="1806076"/>
            <a:chExt cx="8417341" cy="3568496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FB1D9EA7-83B7-4498-A15A-0FFCB4F94206}"/>
                </a:ext>
              </a:extLst>
            </p:cNvPr>
            <p:cNvGrpSpPr/>
            <p:nvPr/>
          </p:nvGrpSpPr>
          <p:grpSpPr>
            <a:xfrm>
              <a:off x="689638" y="1806076"/>
              <a:ext cx="8027832" cy="3568496"/>
              <a:chOff x="689642" y="1851796"/>
              <a:chExt cx="8027832" cy="3568496"/>
            </a:xfrm>
          </p:grpSpPr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59296E1E-9AB0-41F1-964C-5BB69D6863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9642" y="1851796"/>
                <a:ext cx="3562540" cy="3568496"/>
              </a:xfrm>
              <a:prstGeom prst="rect">
                <a:avLst/>
              </a:prstGeom>
            </p:spPr>
          </p:pic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B00AC4D1-1D9B-4B31-8D6E-184A9B6D9BE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82" r="-419" b="-749"/>
              <a:stretch/>
            </p:blipFill>
            <p:spPr>
              <a:xfrm>
                <a:off x="5154930" y="1851808"/>
                <a:ext cx="3562544" cy="3568120"/>
              </a:xfrm>
              <a:prstGeom prst="rect">
                <a:avLst/>
              </a:prstGeom>
            </p:spPr>
          </p:pic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9AEFDA2B-A00B-48F3-A526-D175D035077E}"/>
                </a:ext>
              </a:extLst>
            </p:cNvPr>
            <p:cNvGrpSpPr/>
            <p:nvPr/>
          </p:nvGrpSpPr>
          <p:grpSpPr>
            <a:xfrm>
              <a:off x="4761140" y="2088607"/>
              <a:ext cx="2028671" cy="538561"/>
              <a:chOff x="781897" y="4167306"/>
              <a:chExt cx="3565347" cy="1408048"/>
            </a:xfrm>
          </p:grpSpPr>
          <p:sp>
            <p:nvSpPr>
              <p:cNvPr id="12" name="Rounded Rectangle 37">
                <a:extLst>
                  <a:ext uri="{FF2B5EF4-FFF2-40B4-BE49-F238E27FC236}">
                    <a16:creationId xmlns:a16="http://schemas.microsoft.com/office/drawing/2014/main" id="{5E3FFF74-FB8D-4CE0-9B92-23556F1029DC}"/>
                  </a:ext>
                </a:extLst>
              </p:cNvPr>
              <p:cNvSpPr/>
              <p:nvPr/>
            </p:nvSpPr>
            <p:spPr>
              <a:xfrm>
                <a:off x="781897" y="4167306"/>
                <a:ext cx="3565347" cy="1408048"/>
              </a:xfrm>
              <a:prstGeom prst="round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C39C8B82-4776-4207-ADA7-9DA38CB6EB1F}"/>
                  </a:ext>
                </a:extLst>
              </p:cNvPr>
              <p:cNvSpPr/>
              <p:nvPr/>
            </p:nvSpPr>
            <p:spPr>
              <a:xfrm>
                <a:off x="869948" y="4275566"/>
                <a:ext cx="3389244" cy="1207006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bg1"/>
                    </a:solidFill>
                  </a:rPr>
                  <a:t>90% </a:t>
                </a:r>
                <a:r>
                  <a:rPr lang="en-US" sz="1200" dirty="0">
                    <a:solidFill>
                      <a:schemeClr val="bg1"/>
                    </a:solidFill>
                  </a:rPr>
                  <a:t>larger storage capacity</a:t>
                </a:r>
              </a:p>
              <a:p>
                <a:pPr algn="ctr"/>
                <a:r>
                  <a:rPr lang="en-US" sz="1200" b="1" dirty="0">
                    <a:solidFill>
                      <a:schemeClr val="bg1"/>
                    </a:solidFill>
                  </a:rPr>
                  <a:t>21% </a:t>
                </a:r>
                <a:r>
                  <a:rPr lang="en-US" sz="1200" dirty="0">
                    <a:solidFill>
                      <a:schemeClr val="bg1"/>
                    </a:solidFill>
                  </a:rPr>
                  <a:t>more energy efficient</a:t>
                </a: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A5197497-3CFD-4BFC-A7FB-F5AA934A4613}"/>
                </a:ext>
              </a:extLst>
            </p:cNvPr>
            <p:cNvGrpSpPr/>
            <p:nvPr/>
          </p:nvGrpSpPr>
          <p:grpSpPr>
            <a:xfrm>
              <a:off x="300129" y="2088607"/>
              <a:ext cx="2028671" cy="538561"/>
              <a:chOff x="781897" y="4167306"/>
              <a:chExt cx="3565347" cy="1408048"/>
            </a:xfrm>
          </p:grpSpPr>
          <p:sp>
            <p:nvSpPr>
              <p:cNvPr id="16" name="Rounded Rectangle 37">
                <a:extLst>
                  <a:ext uri="{FF2B5EF4-FFF2-40B4-BE49-F238E27FC236}">
                    <a16:creationId xmlns:a16="http://schemas.microsoft.com/office/drawing/2014/main" id="{916EF440-85D3-4BA7-ADC4-F7FCC04D0D0E}"/>
                  </a:ext>
                </a:extLst>
              </p:cNvPr>
              <p:cNvSpPr/>
              <p:nvPr/>
            </p:nvSpPr>
            <p:spPr>
              <a:xfrm>
                <a:off x="781897" y="4167306"/>
                <a:ext cx="3565347" cy="1408048"/>
              </a:xfrm>
              <a:prstGeom prst="round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B160D401-E926-4C15-BE0A-F8D6439D8AE7}"/>
                  </a:ext>
                </a:extLst>
              </p:cNvPr>
              <p:cNvSpPr/>
              <p:nvPr/>
            </p:nvSpPr>
            <p:spPr>
              <a:xfrm>
                <a:off x="869948" y="4275566"/>
                <a:ext cx="3389244" cy="1207006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bg1"/>
                    </a:solidFill>
                  </a:rPr>
                  <a:t>14% </a:t>
                </a:r>
                <a:r>
                  <a:rPr lang="en-US" sz="1200" dirty="0">
                    <a:solidFill>
                      <a:schemeClr val="bg1"/>
                    </a:solidFill>
                  </a:rPr>
                  <a:t>larger storage capacity</a:t>
                </a:r>
              </a:p>
              <a:p>
                <a:pPr algn="ctr"/>
                <a:r>
                  <a:rPr lang="en-US" sz="1200" b="1" dirty="0">
                    <a:solidFill>
                      <a:schemeClr val="bg1"/>
                    </a:solidFill>
                  </a:rPr>
                  <a:t>13% </a:t>
                </a:r>
                <a:r>
                  <a:rPr lang="en-US" sz="1200" dirty="0">
                    <a:solidFill>
                      <a:schemeClr val="bg1"/>
                    </a:solidFill>
                  </a:rPr>
                  <a:t>more energy efficient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1504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itle 1">
            <a:extLst>
              <a:ext uri="{FF2B5EF4-FFF2-40B4-BE49-F238E27FC236}">
                <a16:creationId xmlns:a16="http://schemas.microsoft.com/office/drawing/2014/main" id="{A3CB4BD8-2C49-4D4B-81B4-A963C491E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Undercounter Flake &amp; Nugget: </a:t>
            </a:r>
            <a:r>
              <a:rPr lang="en-US" b="1" i="1" dirty="0">
                <a:solidFill>
                  <a:schemeClr val="tx2"/>
                </a:solidFill>
              </a:rPr>
              <a:t>Overview </a:t>
            </a:r>
            <a:endParaRPr lang="en-US" i="1" dirty="0">
              <a:solidFill>
                <a:schemeClr val="tx2"/>
              </a:solidFill>
            </a:endParaRPr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EF8FB46A-8EBC-4174-A20D-F317327A1E74}"/>
              </a:ext>
            </a:extLst>
          </p:cNvPr>
          <p:cNvGrpSpPr/>
          <p:nvPr/>
        </p:nvGrpSpPr>
        <p:grpSpPr>
          <a:xfrm>
            <a:off x="260894" y="969163"/>
            <a:ext cx="8552145" cy="5021453"/>
            <a:chOff x="178620" y="969163"/>
            <a:chExt cx="8552145" cy="5021453"/>
          </a:xfrm>
        </p:grpSpPr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48798156-B15E-423D-AEA4-7316C8AD9A1E}"/>
                </a:ext>
              </a:extLst>
            </p:cNvPr>
            <p:cNvGrpSpPr/>
            <p:nvPr/>
          </p:nvGrpSpPr>
          <p:grpSpPr>
            <a:xfrm>
              <a:off x="178620" y="969163"/>
              <a:ext cx="8529830" cy="5021453"/>
              <a:chOff x="116996" y="969163"/>
              <a:chExt cx="8529830" cy="5021453"/>
            </a:xfrm>
          </p:grpSpPr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94037F81-9BF9-4682-9D86-8B1EB3C13432}"/>
                  </a:ext>
                </a:extLst>
              </p:cNvPr>
              <p:cNvGrpSpPr/>
              <p:nvPr/>
            </p:nvGrpSpPr>
            <p:grpSpPr>
              <a:xfrm>
                <a:off x="116996" y="969163"/>
                <a:ext cx="6225342" cy="3989922"/>
                <a:chOff x="292100" y="1251266"/>
                <a:chExt cx="6225342" cy="3989922"/>
              </a:xfrm>
            </p:grpSpPr>
            <p:grpSp>
              <p:nvGrpSpPr>
                <p:cNvPr id="27" name="Group 26">
                  <a:extLst>
                    <a:ext uri="{FF2B5EF4-FFF2-40B4-BE49-F238E27FC236}">
                      <a16:creationId xmlns:a16="http://schemas.microsoft.com/office/drawing/2014/main" id="{B1C8BEB6-1A22-4A08-938D-B993F97AE93E}"/>
                    </a:ext>
                  </a:extLst>
                </p:cNvPr>
                <p:cNvGrpSpPr/>
                <p:nvPr/>
              </p:nvGrpSpPr>
              <p:grpSpPr>
                <a:xfrm>
                  <a:off x="292100" y="1434055"/>
                  <a:ext cx="6225342" cy="3807133"/>
                  <a:chOff x="190500" y="2715715"/>
                  <a:chExt cx="5111960" cy="3126240"/>
                </a:xfrm>
              </p:grpSpPr>
              <p:pic>
                <p:nvPicPr>
                  <p:cNvPr id="23" name="Picture 2">
                    <a:extLst>
                      <a:ext uri="{FF2B5EF4-FFF2-40B4-BE49-F238E27FC236}">
                        <a16:creationId xmlns:a16="http://schemas.microsoft.com/office/drawing/2014/main" id="{86F76BC6-D795-4A97-B34D-5EDF4D5D1BDF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2" cstate="hqprint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 bwMode="auto">
                  <a:xfrm>
                    <a:off x="190500" y="2715715"/>
                    <a:ext cx="5111960" cy="297614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12" name="Picture 11">
                    <a:extLst>
                      <a:ext uri="{FF2B5EF4-FFF2-40B4-BE49-F238E27FC236}">
                        <a16:creationId xmlns:a16="http://schemas.microsoft.com/office/drawing/2014/main" id="{9BB864BB-FEDF-476C-91BA-39D99319C4E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hqprint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848796" y="5612988"/>
                    <a:ext cx="4205801" cy="228967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34" name="Rectangle 33">
                  <a:extLst>
                    <a:ext uri="{FF2B5EF4-FFF2-40B4-BE49-F238E27FC236}">
                      <a16:creationId xmlns:a16="http://schemas.microsoft.com/office/drawing/2014/main" id="{C0708092-59BF-4DFE-B49C-D49D0BD9E79E}"/>
                    </a:ext>
                  </a:extLst>
                </p:cNvPr>
                <p:cNvSpPr/>
                <p:nvPr/>
              </p:nvSpPr>
              <p:spPr>
                <a:xfrm>
                  <a:off x="1120685" y="3509730"/>
                  <a:ext cx="3898990" cy="147218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737886F8-8E2D-48CF-98BE-7E2A298B4C6B}"/>
                    </a:ext>
                  </a:extLst>
                </p:cNvPr>
                <p:cNvSpPr/>
                <p:nvPr/>
              </p:nvSpPr>
              <p:spPr>
                <a:xfrm>
                  <a:off x="1093771" y="1251266"/>
                  <a:ext cx="3925904" cy="164592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pic>
              <p:nvPicPr>
                <p:cNvPr id="28" name="Picture 27">
                  <a:extLst>
                    <a:ext uri="{FF2B5EF4-FFF2-40B4-BE49-F238E27FC236}">
                      <a16:creationId xmlns:a16="http://schemas.microsoft.com/office/drawing/2014/main" id="{DB01B22A-4E6E-4713-845C-C29B09802F4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hq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b="-1"/>
                <a:stretch/>
              </p:blipFill>
              <p:spPr>
                <a:xfrm>
                  <a:off x="971135" y="3722916"/>
                  <a:ext cx="378416" cy="153301"/>
                </a:xfrm>
                <a:prstGeom prst="rect">
                  <a:avLst/>
                </a:prstGeom>
              </p:spPr>
            </p:pic>
            <p:pic>
              <p:nvPicPr>
                <p:cNvPr id="31" name="Picture 30" descr="A picture containing computer, refrigerator, standing&#10;&#10;Description automatically generated">
                  <a:extLst>
                    <a:ext uri="{FF2B5EF4-FFF2-40B4-BE49-F238E27FC236}">
                      <a16:creationId xmlns:a16="http://schemas.microsoft.com/office/drawing/2014/main" id="{46F127C8-A5DF-43A7-9FFB-A3A7E6A8A7C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hq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232090" y="3569800"/>
                  <a:ext cx="912535" cy="1428753"/>
                </a:xfrm>
                <a:prstGeom prst="rect">
                  <a:avLst/>
                </a:prstGeom>
              </p:spPr>
            </p:pic>
            <p:pic>
              <p:nvPicPr>
                <p:cNvPr id="37" name="Picture 36">
                  <a:extLst>
                    <a:ext uri="{FF2B5EF4-FFF2-40B4-BE49-F238E27FC236}">
                      <a16:creationId xmlns:a16="http://schemas.microsoft.com/office/drawing/2014/main" id="{C76F64EF-75E2-4642-9047-BD29379CE60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hq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b="-1"/>
                <a:stretch/>
              </p:blipFill>
              <p:spPr>
                <a:xfrm>
                  <a:off x="2261793" y="3722916"/>
                  <a:ext cx="378416" cy="153301"/>
                </a:xfrm>
                <a:prstGeom prst="rect">
                  <a:avLst/>
                </a:prstGeom>
              </p:spPr>
            </p:pic>
            <p:pic>
              <p:nvPicPr>
                <p:cNvPr id="32" name="Picture 31" descr="A picture containing computer, refrigerator, standing&#10;&#10;Description automatically generated">
                  <a:extLst>
                    <a:ext uri="{FF2B5EF4-FFF2-40B4-BE49-F238E27FC236}">
                      <a16:creationId xmlns:a16="http://schemas.microsoft.com/office/drawing/2014/main" id="{4F781CAD-22B2-4F5E-AF01-49EB7D43C30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hq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520811" y="3569800"/>
                  <a:ext cx="912535" cy="1428753"/>
                </a:xfrm>
                <a:prstGeom prst="rect">
                  <a:avLst/>
                </a:prstGeom>
              </p:spPr>
            </p:pic>
            <p:pic>
              <p:nvPicPr>
                <p:cNvPr id="38" name="Picture 37">
                  <a:extLst>
                    <a:ext uri="{FF2B5EF4-FFF2-40B4-BE49-F238E27FC236}">
                      <a16:creationId xmlns:a16="http://schemas.microsoft.com/office/drawing/2014/main" id="{EE304939-BD43-439A-90F1-4345F95A9DC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hq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b="-1"/>
                <a:stretch/>
              </p:blipFill>
              <p:spPr>
                <a:xfrm>
                  <a:off x="3519111" y="3722916"/>
                  <a:ext cx="378416" cy="153301"/>
                </a:xfrm>
                <a:prstGeom prst="rect">
                  <a:avLst/>
                </a:prstGeom>
              </p:spPr>
            </p:pic>
            <p:pic>
              <p:nvPicPr>
                <p:cNvPr id="36" name="Picture 4">
                  <a:extLst>
                    <a:ext uri="{FF2B5EF4-FFF2-40B4-BE49-F238E27FC236}">
                      <a16:creationId xmlns:a16="http://schemas.microsoft.com/office/drawing/2014/main" id="{277064B6-6652-4606-8E01-F6658CA1CD0B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6" cstate="hqprint">
                  <a:extLst>
                    <a:ext uri="{BEBA8EAE-BF5A-486C-A8C5-ECC9F3942E4B}">
                      <a14:imgProps xmlns:a14="http://schemas.microsoft.com/office/drawing/2010/main">
                        <a14:imgLayer r:embed="rId7">
                          <a14:imgEffect>
                            <a14:backgroundRemoval t="4563" b="95437" l="702" r="98246">
                              <a14:foregroundMark x1="11228" y1="8492" x2="61404" y2="13688"/>
                              <a14:foregroundMark x1="61404" y1="13688" x2="36491" y2="50824"/>
                              <a14:foregroundMark x1="36491" y1="50824" x2="34386" y2="82510"/>
                              <a14:foregroundMark x1="34386" y1="82510" x2="12982" y2="54119"/>
                              <a14:foregroundMark x1="12982" y1="54119" x2="54561" y2="82129"/>
                              <a14:foregroundMark x1="54561" y1="82129" x2="79649" y2="55513"/>
                              <a14:foregroundMark x1="79649" y1="55513" x2="84912" y2="19645"/>
                              <a14:foregroundMark x1="84912" y1="19645" x2="98246" y2="57541"/>
                              <a14:foregroundMark x1="98246" y1="57541" x2="87719" y2="17110"/>
                              <a14:foregroundMark x1="6842" y1="9125" x2="79649" y2="8365"/>
                              <a14:foregroundMark x1="86842" y1="14195" x2="52807" y2="5577"/>
                              <a14:foregroundMark x1="64912" y1="7098" x2="4386" y2="9125"/>
                              <a14:foregroundMark x1="7544" y1="8112" x2="53158" y2="4689"/>
                              <a14:foregroundMark x1="53158" y1="4689" x2="66491" y2="4689"/>
                              <a14:foregroundMark x1="63860" y1="7224" x2="88772" y2="10393"/>
                              <a14:foregroundMark x1="85088" y1="12421" x2="87193" y2="20786"/>
                              <a14:foregroundMark x1="88070" y1="46008" x2="84912" y2="85678"/>
                              <a14:foregroundMark x1="86842" y1="78580" x2="87544" y2="49683"/>
                              <a14:foregroundMark x1="90351" y1="49937" x2="87193" y2="71990"/>
                              <a14:foregroundMark x1="80526" y1="89607" x2="65263" y2="81876"/>
                              <a14:foregroundMark x1="82632" y1="84411" x2="79123" y2="92015"/>
                              <a14:foregroundMark x1="77719" y1="91381" x2="58246" y2="80355"/>
                              <a14:foregroundMark x1="72807" y1="93409" x2="45965" y2="77567"/>
                              <a14:foregroundMark x1="63684" y1="92142" x2="42456" y2="78074"/>
                              <a14:foregroundMark x1="56491" y1="85551" x2="27018" y2="88213"/>
                              <a14:foregroundMark x1="18596" y1="92142" x2="52456" y2="90875"/>
                              <a14:foregroundMark x1="26316" y1="94804" x2="48947" y2="95564"/>
                              <a14:foregroundMark x1="29825" y1="86946" x2="16491" y2="72243"/>
                              <a14:foregroundMark x1="14561" y1="68314" x2="18596" y2="88720"/>
                              <a14:foregroundMark x1="17018" y1="81876" x2="10702" y2="68568"/>
                              <a14:foregroundMark x1="12982" y1="74651" x2="12982" y2="83904"/>
                              <a14:foregroundMark x1="9474" y1="68568" x2="8070" y2="36882"/>
                              <a14:foregroundMark x1="8070" y1="36882" x2="10702" y2="35361"/>
                              <a14:foregroundMark x1="10351" y1="28390" x2="10702" y2="37896"/>
                              <a14:foregroundMark x1="10702" y1="27757" x2="702" y2="29278"/>
                              <a14:foregroundMark x1="10175" y1="26743" x2="1404" y2="27376"/>
                              <a14:foregroundMark x1="11404" y1="26489" x2="7018" y2="25475"/>
                              <a14:foregroundMark x1="11930" y1="24715" x2="7544" y2="25222"/>
                              <a14:foregroundMark x1="11228" y1="24208" x2="7018" y2="24461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752336" y="3525165"/>
                  <a:ext cx="1089277" cy="1508179"/>
                </a:xfrm>
                <a:prstGeom prst="rect">
                  <a:avLst/>
                </a:prstGeom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9" name="Picture 38">
                  <a:extLst>
                    <a:ext uri="{FF2B5EF4-FFF2-40B4-BE49-F238E27FC236}">
                      <a16:creationId xmlns:a16="http://schemas.microsoft.com/office/drawing/2014/main" id="{A67B71B1-70CE-48E6-9BA7-E987D9313D8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hq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b="-1"/>
                <a:stretch/>
              </p:blipFill>
              <p:spPr>
                <a:xfrm>
                  <a:off x="971135" y="1631391"/>
                  <a:ext cx="378416" cy="153301"/>
                </a:xfrm>
                <a:prstGeom prst="rect">
                  <a:avLst/>
                </a:prstGeom>
              </p:spPr>
            </p:pic>
            <p:pic>
              <p:nvPicPr>
                <p:cNvPr id="41" name="Picture 40">
                  <a:extLst>
                    <a:ext uri="{FF2B5EF4-FFF2-40B4-BE49-F238E27FC236}">
                      <a16:creationId xmlns:a16="http://schemas.microsoft.com/office/drawing/2014/main" id="{DD56352C-B895-4289-9A36-3D810820232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hq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b="-1"/>
                <a:stretch/>
              </p:blipFill>
              <p:spPr>
                <a:xfrm>
                  <a:off x="2261793" y="1631391"/>
                  <a:ext cx="378416" cy="153301"/>
                </a:xfrm>
                <a:prstGeom prst="rect">
                  <a:avLst/>
                </a:prstGeom>
              </p:spPr>
            </p:pic>
            <p:pic>
              <p:nvPicPr>
                <p:cNvPr id="43" name="Picture 42">
                  <a:extLst>
                    <a:ext uri="{FF2B5EF4-FFF2-40B4-BE49-F238E27FC236}">
                      <a16:creationId xmlns:a16="http://schemas.microsoft.com/office/drawing/2014/main" id="{10470A5A-673E-4595-8F7F-7F91FE54CCF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hq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b="-1"/>
                <a:stretch/>
              </p:blipFill>
              <p:spPr>
                <a:xfrm>
                  <a:off x="3519111" y="1631391"/>
                  <a:ext cx="378416" cy="153301"/>
                </a:xfrm>
                <a:prstGeom prst="rect">
                  <a:avLst/>
                </a:prstGeom>
              </p:spPr>
            </p:pic>
            <p:pic>
              <p:nvPicPr>
                <p:cNvPr id="40" name="Picture 39" descr="A picture containing computer, refrigerator, standing&#10;&#10;Description automatically generated">
                  <a:extLst>
                    <a:ext uri="{FF2B5EF4-FFF2-40B4-BE49-F238E27FC236}">
                      <a16:creationId xmlns:a16="http://schemas.microsoft.com/office/drawing/2014/main" id="{1C6FDE0A-5795-48F2-9DBA-15B3131C0E2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hq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232090" y="1478275"/>
                  <a:ext cx="912535" cy="1428753"/>
                </a:xfrm>
                <a:prstGeom prst="rect">
                  <a:avLst/>
                </a:prstGeom>
              </p:spPr>
            </p:pic>
            <p:pic>
              <p:nvPicPr>
                <p:cNvPr id="42" name="Picture 41" descr="A picture containing computer, refrigerator, standing&#10;&#10;Description automatically generated">
                  <a:extLst>
                    <a:ext uri="{FF2B5EF4-FFF2-40B4-BE49-F238E27FC236}">
                      <a16:creationId xmlns:a16="http://schemas.microsoft.com/office/drawing/2014/main" id="{8783ED87-56EE-4CA4-A470-502C4E7031F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hq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520811" y="1478275"/>
                  <a:ext cx="912535" cy="1428753"/>
                </a:xfrm>
                <a:prstGeom prst="rect">
                  <a:avLst/>
                </a:prstGeom>
              </p:spPr>
            </p:pic>
            <p:pic>
              <p:nvPicPr>
                <p:cNvPr id="44" name="Picture 4">
                  <a:extLst>
                    <a:ext uri="{FF2B5EF4-FFF2-40B4-BE49-F238E27FC236}">
                      <a16:creationId xmlns:a16="http://schemas.microsoft.com/office/drawing/2014/main" id="{F4644BC1-CDF3-4026-81FC-B999028997B4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6" cstate="hqprint">
                  <a:extLst>
                    <a:ext uri="{BEBA8EAE-BF5A-486C-A8C5-ECC9F3942E4B}">
                      <a14:imgProps xmlns:a14="http://schemas.microsoft.com/office/drawing/2010/main">
                        <a14:imgLayer r:embed="rId7">
                          <a14:imgEffect>
                            <a14:backgroundRemoval t="4563" b="95437" l="702" r="98246">
                              <a14:foregroundMark x1="11228" y1="8492" x2="61404" y2="13688"/>
                              <a14:foregroundMark x1="61404" y1="13688" x2="36491" y2="50824"/>
                              <a14:foregroundMark x1="36491" y1="50824" x2="34386" y2="82510"/>
                              <a14:foregroundMark x1="34386" y1="82510" x2="12982" y2="54119"/>
                              <a14:foregroundMark x1="12982" y1="54119" x2="54561" y2="82129"/>
                              <a14:foregroundMark x1="54561" y1="82129" x2="79649" y2="55513"/>
                              <a14:foregroundMark x1="79649" y1="55513" x2="84912" y2="19645"/>
                              <a14:foregroundMark x1="84912" y1="19645" x2="98246" y2="57541"/>
                              <a14:foregroundMark x1="98246" y1="57541" x2="87719" y2="17110"/>
                              <a14:foregroundMark x1="6842" y1="9125" x2="79649" y2="8365"/>
                              <a14:foregroundMark x1="86842" y1="14195" x2="52807" y2="5577"/>
                              <a14:foregroundMark x1="64912" y1="7098" x2="4386" y2="9125"/>
                              <a14:foregroundMark x1="7544" y1="8112" x2="53158" y2="4689"/>
                              <a14:foregroundMark x1="53158" y1="4689" x2="66491" y2="4689"/>
                              <a14:foregroundMark x1="63860" y1="7224" x2="88772" y2="10393"/>
                              <a14:foregroundMark x1="85088" y1="12421" x2="87193" y2="20786"/>
                              <a14:foregroundMark x1="88070" y1="46008" x2="84912" y2="85678"/>
                              <a14:foregroundMark x1="86842" y1="78580" x2="87544" y2="49683"/>
                              <a14:foregroundMark x1="90351" y1="49937" x2="87193" y2="71990"/>
                              <a14:foregroundMark x1="80526" y1="89607" x2="65263" y2="81876"/>
                              <a14:foregroundMark x1="82632" y1="84411" x2="79123" y2="92015"/>
                              <a14:foregroundMark x1="77719" y1="91381" x2="58246" y2="80355"/>
                              <a14:foregroundMark x1="72807" y1="93409" x2="45965" y2="77567"/>
                              <a14:foregroundMark x1="63684" y1="92142" x2="42456" y2="78074"/>
                              <a14:foregroundMark x1="56491" y1="85551" x2="27018" y2="88213"/>
                              <a14:foregroundMark x1="18596" y1="92142" x2="52456" y2="90875"/>
                              <a14:foregroundMark x1="26316" y1="94804" x2="48947" y2="95564"/>
                              <a14:foregroundMark x1="29825" y1="86946" x2="16491" y2="72243"/>
                              <a14:foregroundMark x1="14561" y1="68314" x2="18596" y2="88720"/>
                              <a14:foregroundMark x1="17018" y1="81876" x2="10702" y2="68568"/>
                              <a14:foregroundMark x1="12982" y1="74651" x2="12982" y2="83904"/>
                              <a14:foregroundMark x1="9474" y1="68568" x2="8070" y2="36882"/>
                              <a14:foregroundMark x1="8070" y1="36882" x2="10702" y2="35361"/>
                              <a14:foregroundMark x1="10351" y1="28390" x2="10702" y2="37896"/>
                              <a14:foregroundMark x1="10702" y1="27757" x2="702" y2="29278"/>
                              <a14:foregroundMark x1="10175" y1="26743" x2="1404" y2="27376"/>
                              <a14:foregroundMark x1="11404" y1="26489" x2="7018" y2="25475"/>
                              <a14:foregroundMark x1="11930" y1="24715" x2="7544" y2="25222"/>
                              <a14:foregroundMark x1="11228" y1="24208" x2="7018" y2="24461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742608" y="1433640"/>
                  <a:ext cx="1089277" cy="1508179"/>
                </a:xfrm>
                <a:prstGeom prst="rect">
                  <a:avLst/>
                </a:prstGeom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pic>
            <p:nvPicPr>
              <p:cNvPr id="46" name="Picture 45">
                <a:extLst>
                  <a:ext uri="{FF2B5EF4-FFF2-40B4-BE49-F238E27FC236}">
                    <a16:creationId xmlns:a16="http://schemas.microsoft.com/office/drawing/2014/main" id="{9D555178-C215-42CB-98F9-6D644390435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41048" y="5236074"/>
                <a:ext cx="2173522" cy="754542"/>
              </a:xfrm>
              <a:prstGeom prst="rect">
                <a:avLst/>
              </a:prstGeom>
            </p:spPr>
          </p:pic>
          <p:grpSp>
            <p:nvGrpSpPr>
              <p:cNvPr id="59" name="Group 58">
                <a:extLst>
                  <a:ext uri="{FF2B5EF4-FFF2-40B4-BE49-F238E27FC236}">
                    <a16:creationId xmlns:a16="http://schemas.microsoft.com/office/drawing/2014/main" id="{0D30EFC4-44EC-4A0E-8BF1-85EB0E0A68AA}"/>
                  </a:ext>
                </a:extLst>
              </p:cNvPr>
              <p:cNvGrpSpPr/>
              <p:nvPr/>
            </p:nvGrpSpPr>
            <p:grpSpPr>
              <a:xfrm>
                <a:off x="6589426" y="1792068"/>
                <a:ext cx="2057400" cy="2719797"/>
                <a:chOff x="6589426" y="2044989"/>
                <a:chExt cx="2057400" cy="2719797"/>
              </a:xfrm>
            </p:grpSpPr>
            <p:pic>
              <p:nvPicPr>
                <p:cNvPr id="9" name="Picture 8">
                  <a:extLst>
                    <a:ext uri="{FF2B5EF4-FFF2-40B4-BE49-F238E27FC236}">
                      <a16:creationId xmlns:a16="http://schemas.microsoft.com/office/drawing/2014/main" id="{C9EE113A-1EE7-4F36-B101-54FD2AA2D3A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9" cstate="hq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b="-3976"/>
                <a:stretch/>
              </p:blipFill>
              <p:spPr>
                <a:xfrm>
                  <a:off x="6630351" y="2356999"/>
                  <a:ext cx="926736" cy="1301226"/>
                </a:xfrm>
                <a:prstGeom prst="rect">
                  <a:avLst/>
                </a:prstGeom>
              </p:spPr>
            </p:pic>
            <p:pic>
              <p:nvPicPr>
                <p:cNvPr id="10" name="Picture 2">
                  <a:extLst>
                    <a:ext uri="{FF2B5EF4-FFF2-40B4-BE49-F238E27FC236}">
                      <a16:creationId xmlns:a16="http://schemas.microsoft.com/office/drawing/2014/main" id="{2463FA3E-A3CD-4ED3-9DD9-7ADAA57D2F01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 rotWithShape="1">
                <a:blip r:embed="rId10" cstate="hq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 bwMode="auto">
                <a:xfrm>
                  <a:off x="6589426" y="2044989"/>
                  <a:ext cx="2057400" cy="2110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51" name="Picture 50">
                  <a:extLst>
                    <a:ext uri="{FF2B5EF4-FFF2-40B4-BE49-F238E27FC236}">
                      <a16:creationId xmlns:a16="http://schemas.microsoft.com/office/drawing/2014/main" id="{09191968-FB22-4DF6-B15A-89DBFED2AE0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1" cstate="hq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6654066" y="3463560"/>
                  <a:ext cx="932205" cy="1301226"/>
                </a:xfrm>
                <a:prstGeom prst="rect">
                  <a:avLst/>
                </a:prstGeom>
              </p:spPr>
            </p:pic>
          </p:grpSp>
          <p:cxnSp>
            <p:nvCxnSpPr>
              <p:cNvPr id="60" name="Straight Connector 59">
                <a:extLst>
                  <a:ext uri="{FF2B5EF4-FFF2-40B4-BE49-F238E27FC236}">
                    <a16:creationId xmlns:a16="http://schemas.microsoft.com/office/drawing/2014/main" id="{955E0329-2209-4135-8F2E-CC3A8789104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71522" y="1854211"/>
                <a:ext cx="0" cy="259522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D15F54B6-F960-49C4-A195-36670ABFF42A}"/>
                </a:ext>
              </a:extLst>
            </p:cNvPr>
            <p:cNvGrpSpPr/>
            <p:nvPr/>
          </p:nvGrpSpPr>
          <p:grpSpPr>
            <a:xfrm>
              <a:off x="7753091" y="2104078"/>
              <a:ext cx="977674" cy="2407787"/>
              <a:chOff x="7080809" y="2102242"/>
              <a:chExt cx="977674" cy="2407787"/>
            </a:xfrm>
          </p:grpSpPr>
          <p:pic>
            <p:nvPicPr>
              <p:cNvPr id="68" name="Picture 67">
                <a:extLst>
                  <a:ext uri="{FF2B5EF4-FFF2-40B4-BE49-F238E27FC236}">
                    <a16:creationId xmlns:a16="http://schemas.microsoft.com/office/drawing/2014/main" id="{A7A18AF1-A29C-4CA5-86EE-F8DC307FC74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b="-3976"/>
              <a:stretch/>
            </p:blipFill>
            <p:spPr>
              <a:xfrm>
                <a:off x="7080809" y="2102242"/>
                <a:ext cx="953958" cy="1301226"/>
              </a:xfrm>
              <a:prstGeom prst="rect">
                <a:avLst/>
              </a:prstGeom>
            </p:spPr>
          </p:pic>
          <p:pic>
            <p:nvPicPr>
              <p:cNvPr id="69" name="Picture 68">
                <a:extLst>
                  <a:ext uri="{FF2B5EF4-FFF2-40B4-BE49-F238E27FC236}">
                    <a16:creationId xmlns:a16="http://schemas.microsoft.com/office/drawing/2014/main" id="{89570D43-1D9E-4740-B6B9-0F0A17ADA93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3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080809" y="3208803"/>
                <a:ext cx="977674" cy="1301226"/>
              </a:xfrm>
              <a:prstGeom prst="rect">
                <a:avLst/>
              </a:prstGeom>
            </p:spPr>
          </p:pic>
        </p:grpSp>
      </p:grpSp>
      <p:pic>
        <p:nvPicPr>
          <p:cNvPr id="35" name="Picture 34" descr="A picture containing computer&#10;&#10;Description automatically generated">
            <a:extLst>
              <a:ext uri="{FF2B5EF4-FFF2-40B4-BE49-F238E27FC236}">
                <a16:creationId xmlns:a16="http://schemas.microsoft.com/office/drawing/2014/main" id="{665FC2E4-A959-4EBB-9AFF-3350EE78744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7712" y="1172985"/>
            <a:ext cx="1223455" cy="148673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48A16E5-E4AC-4DE3-984C-643F18465F16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t="-34" r="2556"/>
          <a:stretch/>
        </p:blipFill>
        <p:spPr>
          <a:xfrm>
            <a:off x="948033" y="2612463"/>
            <a:ext cx="5433007" cy="58876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57826C5-30CB-4EDA-9C3C-4DF6C4482DB8}"/>
              </a:ext>
            </a:extLst>
          </p:cNvPr>
          <p:cNvPicPr>
            <a:picLocks noChangeAspect="1"/>
          </p:cNvPicPr>
          <p:nvPr/>
        </p:nvPicPr>
        <p:blipFill rotWithShape="1">
          <a:blip r:embed="rId16"/>
          <a:srcRect t="5233"/>
          <a:stretch/>
        </p:blipFill>
        <p:spPr>
          <a:xfrm>
            <a:off x="967472" y="4688958"/>
            <a:ext cx="5585012" cy="608608"/>
          </a:xfrm>
          <a:prstGeom prst="rect">
            <a:avLst/>
          </a:prstGeom>
        </p:spPr>
      </p:pic>
      <p:pic>
        <p:nvPicPr>
          <p:cNvPr id="47" name="Picture 46" descr="A picture containing computer&#10;&#10;Description automatically generated">
            <a:extLst>
              <a:ext uri="{FF2B5EF4-FFF2-40B4-BE49-F238E27FC236}">
                <a16:creationId xmlns:a16="http://schemas.microsoft.com/office/drawing/2014/main" id="{BC5849C2-6B75-4329-BD7E-6E8DAB5BE40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8469" y="3264510"/>
            <a:ext cx="1223455" cy="1486731"/>
          </a:xfrm>
          <a:prstGeom prst="rect">
            <a:avLst/>
          </a:prstGeom>
        </p:spPr>
      </p:pic>
      <p:pic>
        <p:nvPicPr>
          <p:cNvPr id="48" name="Picture 47" descr="A picture containing computer, refrigerator, standing&#10;&#10;Description automatically generated">
            <a:extLst>
              <a:ext uri="{FF2B5EF4-FFF2-40B4-BE49-F238E27FC236}">
                <a16:creationId xmlns:a16="http://schemas.microsoft.com/office/drawing/2014/main" id="{C548361B-0CDF-43E0-A601-D01BB5B3688E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654"/>
          <a:stretch/>
        </p:blipFill>
        <p:spPr>
          <a:xfrm>
            <a:off x="1292218" y="1196172"/>
            <a:ext cx="815318" cy="1428754"/>
          </a:xfrm>
          <a:prstGeom prst="rect">
            <a:avLst/>
          </a:prstGeom>
        </p:spPr>
      </p:pic>
      <p:pic>
        <p:nvPicPr>
          <p:cNvPr id="49" name="Picture 48" descr="A picture containing computer, refrigerator, standing&#10;&#10;Description automatically generated">
            <a:extLst>
              <a:ext uri="{FF2B5EF4-FFF2-40B4-BE49-F238E27FC236}">
                <a16:creationId xmlns:a16="http://schemas.microsoft.com/office/drawing/2014/main" id="{D741751D-EDCB-4B23-B193-4CFC106454EE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654"/>
          <a:stretch/>
        </p:blipFill>
        <p:spPr>
          <a:xfrm>
            <a:off x="2587611" y="1196613"/>
            <a:ext cx="815318" cy="1428754"/>
          </a:xfrm>
          <a:prstGeom prst="rect">
            <a:avLst/>
          </a:prstGeom>
        </p:spPr>
      </p:pic>
      <p:pic>
        <p:nvPicPr>
          <p:cNvPr id="50" name="Picture 49" descr="A picture containing computer, refrigerator, standing&#10;&#10;Description automatically generated">
            <a:extLst>
              <a:ext uri="{FF2B5EF4-FFF2-40B4-BE49-F238E27FC236}">
                <a16:creationId xmlns:a16="http://schemas.microsoft.com/office/drawing/2014/main" id="{15CA85E9-DDA7-4891-8E55-6B6640FD854F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654"/>
          <a:stretch/>
        </p:blipFill>
        <p:spPr>
          <a:xfrm>
            <a:off x="2586822" y="3287697"/>
            <a:ext cx="815318" cy="1428754"/>
          </a:xfrm>
          <a:prstGeom prst="rect">
            <a:avLst/>
          </a:prstGeom>
        </p:spPr>
      </p:pic>
      <p:pic>
        <p:nvPicPr>
          <p:cNvPr id="52" name="Picture 51" descr="A picture containing computer, refrigerator, standing&#10;&#10;Description automatically generated">
            <a:extLst>
              <a:ext uri="{FF2B5EF4-FFF2-40B4-BE49-F238E27FC236}">
                <a16:creationId xmlns:a16="http://schemas.microsoft.com/office/drawing/2014/main" id="{DEA51A96-C322-4807-B169-0E4025764AB5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654"/>
          <a:stretch/>
        </p:blipFill>
        <p:spPr>
          <a:xfrm>
            <a:off x="1295448" y="3287697"/>
            <a:ext cx="815318" cy="1428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6986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tx2"/>
                </a:solidFill>
              </a:rPr>
              <a:t>Undercounter Flake &amp; Nugget: </a:t>
            </a:r>
            <a:r>
              <a:rPr lang="en-US" b="1" i="1" dirty="0">
                <a:solidFill>
                  <a:schemeClr val="tx2"/>
                </a:solidFill>
              </a:rPr>
              <a:t>15” Platform</a:t>
            </a:r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25" name="Picture 24" descr="A picture containing computer, refrigerator, standing&#10;&#10;Description automatically generated">
            <a:extLst>
              <a:ext uri="{FF2B5EF4-FFF2-40B4-BE49-F238E27FC236}">
                <a16:creationId xmlns:a16="http://schemas.microsoft.com/office/drawing/2014/main" id="{A92A7D11-07EA-48FE-A666-794CFAFDBA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2560" y="1098607"/>
            <a:ext cx="1103800" cy="1728216"/>
          </a:xfrm>
          <a:prstGeom prst="rect">
            <a:avLst/>
          </a:prstGeom>
        </p:spPr>
      </p:pic>
      <p:pic>
        <p:nvPicPr>
          <p:cNvPr id="26" name="Picture 25" descr="A picture containing computer, refrigerator, standing&#10;&#10;Description automatically generated">
            <a:extLst>
              <a:ext uri="{FF2B5EF4-FFF2-40B4-BE49-F238E27FC236}">
                <a16:creationId xmlns:a16="http://schemas.microsoft.com/office/drawing/2014/main" id="{E093717E-097E-4AE1-939E-2861CAD406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2260" y="1092317"/>
            <a:ext cx="1103800" cy="1728216"/>
          </a:xfrm>
          <a:prstGeom prst="rect">
            <a:avLst/>
          </a:prstGeom>
        </p:spPr>
      </p:pic>
      <p:pic>
        <p:nvPicPr>
          <p:cNvPr id="27" name="Picture 26" descr="A picture containing computer, refrigerator, standing&#10;&#10;Description automatically generated">
            <a:extLst>
              <a:ext uri="{FF2B5EF4-FFF2-40B4-BE49-F238E27FC236}">
                <a16:creationId xmlns:a16="http://schemas.microsoft.com/office/drawing/2014/main" id="{4942A3E5-A7E1-4426-B8C3-C9492615B5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6685" y="1093864"/>
            <a:ext cx="1103800" cy="1728216"/>
          </a:xfrm>
          <a:prstGeom prst="rect">
            <a:avLst/>
          </a:prstGeom>
        </p:spPr>
      </p:pic>
      <p:pic>
        <p:nvPicPr>
          <p:cNvPr id="28" name="Picture 27" descr="A picture containing computer, refrigerator, standing&#10;&#10;Description automatically generated">
            <a:extLst>
              <a:ext uri="{FF2B5EF4-FFF2-40B4-BE49-F238E27FC236}">
                <a16:creationId xmlns:a16="http://schemas.microsoft.com/office/drawing/2014/main" id="{248CB387-6486-47C0-A9C8-C01A4152FF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384" y="1092317"/>
            <a:ext cx="1103800" cy="1728216"/>
          </a:xfrm>
          <a:prstGeom prst="rect">
            <a:avLst/>
          </a:prstGeom>
        </p:spPr>
      </p:pic>
      <p:grpSp>
        <p:nvGrpSpPr>
          <p:cNvPr id="58" name="Group 57">
            <a:extLst>
              <a:ext uri="{FF2B5EF4-FFF2-40B4-BE49-F238E27FC236}">
                <a16:creationId xmlns:a16="http://schemas.microsoft.com/office/drawing/2014/main" id="{9EB4A217-5B7C-4714-AD9B-201B002A6BE5}"/>
              </a:ext>
            </a:extLst>
          </p:cNvPr>
          <p:cNvGrpSpPr/>
          <p:nvPr/>
        </p:nvGrpSpPr>
        <p:grpSpPr>
          <a:xfrm>
            <a:off x="237769" y="1300662"/>
            <a:ext cx="8752407" cy="4255430"/>
            <a:chOff x="237769" y="1403214"/>
            <a:chExt cx="8752407" cy="4255430"/>
          </a:xfrm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21C4FF86-A22D-4B04-BBDC-2B9914F341E5}"/>
                </a:ext>
              </a:extLst>
            </p:cNvPr>
            <p:cNvGrpSpPr/>
            <p:nvPr/>
          </p:nvGrpSpPr>
          <p:grpSpPr>
            <a:xfrm>
              <a:off x="237769" y="1403214"/>
              <a:ext cx="8752407" cy="4255430"/>
              <a:chOff x="170211" y="1460364"/>
              <a:chExt cx="8752407" cy="4255430"/>
            </a:xfrm>
          </p:grpSpPr>
          <p:grpSp>
            <p:nvGrpSpPr>
              <p:cNvPr id="5" name="Group 4"/>
              <p:cNvGrpSpPr/>
              <p:nvPr/>
            </p:nvGrpSpPr>
            <p:grpSpPr>
              <a:xfrm>
                <a:off x="170211" y="1460365"/>
                <a:ext cx="4393920" cy="4250686"/>
                <a:chOff x="3073161" y="1500355"/>
                <a:chExt cx="4662016" cy="4510041"/>
              </a:xfrm>
            </p:grpSpPr>
            <p:sp>
              <p:nvSpPr>
                <p:cNvPr id="6" name="Rectangle 5"/>
                <p:cNvSpPr/>
                <p:nvPr/>
              </p:nvSpPr>
              <p:spPr>
                <a:xfrm>
                  <a:off x="3073161" y="3150313"/>
                  <a:ext cx="2322072" cy="255529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b="1" dirty="0">
                      <a:solidFill>
                        <a:srgbClr val="00B0F0"/>
                      </a:solidFill>
                    </a:rPr>
                    <a:t>UF0915</a:t>
                  </a:r>
                  <a:endParaRPr lang="en-US" dirty="0">
                    <a:solidFill>
                      <a:srgbClr val="00B0F0"/>
                    </a:solidFill>
                  </a:endParaRPr>
                </a:p>
                <a:p>
                  <a:pPr marL="285750" indent="-285750">
                    <a:buFont typeface="Wingdings" panose="05000000000000000000" pitchFamily="2" charset="2"/>
                    <a:buChar char="ü"/>
                  </a:pPr>
                  <a:r>
                    <a:rPr lang="en-US" sz="1350" dirty="0">
                      <a:solidFill>
                        <a:srgbClr val="1F497D"/>
                      </a:solidFill>
                    </a:rPr>
                    <a:t>Air Cooled </a:t>
                  </a:r>
                </a:p>
                <a:p>
                  <a:pPr marL="285750" indent="-285750">
                    <a:buFont typeface="Wingdings" panose="05000000000000000000" pitchFamily="2" charset="2"/>
                    <a:buChar char="ü"/>
                  </a:pPr>
                  <a:r>
                    <a:rPr lang="en-US" sz="1350" dirty="0">
                      <a:solidFill>
                        <a:srgbClr val="1F497D"/>
                      </a:solidFill>
                    </a:rPr>
                    <a:t>115 V / 60 Hz </a:t>
                  </a:r>
                </a:p>
                <a:p>
                  <a:pPr marL="285750" indent="-285750">
                    <a:buClr>
                      <a:srgbClr val="00B0F0"/>
                    </a:buClr>
                    <a:buFont typeface="Wingdings" panose="05000000000000000000" pitchFamily="2" charset="2"/>
                    <a:buChar char="ü"/>
                  </a:pPr>
                  <a:r>
                    <a:rPr lang="en-US" sz="1350" dirty="0">
                      <a:solidFill>
                        <a:srgbClr val="1F497D"/>
                      </a:solidFill>
                    </a:rPr>
                    <a:t>Energy Star® Certified</a:t>
                  </a:r>
                </a:p>
                <a:p>
                  <a:endParaRPr lang="en-US" sz="200" i="1" dirty="0">
                    <a:solidFill>
                      <a:srgbClr val="1F497D"/>
                    </a:solidFill>
                  </a:endParaRPr>
                </a:p>
                <a:p>
                  <a:r>
                    <a:rPr lang="en-US" sz="1100" i="1" dirty="0">
                      <a:solidFill>
                        <a:srgbClr val="1F497D"/>
                      </a:solidFill>
                    </a:rPr>
                    <a:t>Optional KUFM15 floor mount kit</a:t>
                  </a:r>
                </a:p>
                <a:p>
                  <a:endParaRPr lang="en-US" sz="200" i="1" dirty="0">
                    <a:solidFill>
                      <a:srgbClr val="1F497D"/>
                    </a:solidFill>
                  </a:endParaRPr>
                </a:p>
                <a:p>
                  <a:r>
                    <a:rPr lang="en-US" sz="1400" b="1" dirty="0">
                      <a:solidFill>
                        <a:srgbClr val="1F497D"/>
                      </a:solidFill>
                    </a:rPr>
                    <a:t>Capacity: 76 @ 90</a:t>
                  </a:r>
                  <a:r>
                    <a:rPr lang="en-US" sz="1400" dirty="0">
                      <a:solidFill>
                        <a:srgbClr val="1F497D"/>
                      </a:solidFill>
                    </a:rPr>
                    <a:t>°</a:t>
                  </a:r>
                  <a:r>
                    <a:rPr lang="en-US" sz="1400" b="1" dirty="0">
                      <a:solidFill>
                        <a:srgbClr val="1F497D"/>
                      </a:solidFill>
                    </a:rPr>
                    <a:t>/70</a:t>
                  </a:r>
                  <a:r>
                    <a:rPr lang="en-US" sz="1400" dirty="0">
                      <a:solidFill>
                        <a:srgbClr val="1F497D"/>
                      </a:solidFill>
                    </a:rPr>
                    <a:t>°</a:t>
                  </a:r>
                  <a:endParaRPr lang="en-US" sz="1400" b="1" dirty="0">
                    <a:solidFill>
                      <a:srgbClr val="1F497D"/>
                    </a:solidFill>
                  </a:endParaRPr>
                </a:p>
                <a:p>
                  <a:pPr>
                    <a:tabLst>
                      <a:tab pos="509588" algn="l"/>
                    </a:tabLst>
                  </a:pPr>
                  <a:r>
                    <a:rPr lang="en-US" sz="1400" b="1" dirty="0">
                      <a:solidFill>
                        <a:srgbClr val="1F497D"/>
                      </a:solidFill>
                    </a:rPr>
                    <a:t>                 </a:t>
                  </a:r>
                  <a:r>
                    <a:rPr lang="en-US" sz="100" b="1" dirty="0">
                      <a:solidFill>
                        <a:srgbClr val="1F497D"/>
                      </a:solidFill>
                    </a:rPr>
                    <a:t>            </a:t>
                  </a:r>
                  <a:r>
                    <a:rPr lang="en-US" sz="1400" b="1" dirty="0">
                      <a:solidFill>
                        <a:srgbClr val="1F497D"/>
                      </a:solidFill>
                    </a:rPr>
                    <a:t>96 @ 70</a:t>
                  </a:r>
                  <a:r>
                    <a:rPr lang="en-US" sz="1400" dirty="0">
                      <a:solidFill>
                        <a:srgbClr val="1F497D"/>
                      </a:solidFill>
                    </a:rPr>
                    <a:t>°</a:t>
                  </a:r>
                  <a:r>
                    <a:rPr lang="en-US" sz="1400" b="1" dirty="0">
                      <a:solidFill>
                        <a:srgbClr val="1F497D"/>
                      </a:solidFill>
                    </a:rPr>
                    <a:t>/50</a:t>
                  </a:r>
                  <a:r>
                    <a:rPr lang="en-US" sz="1400" dirty="0">
                      <a:solidFill>
                        <a:srgbClr val="1F497D"/>
                      </a:solidFill>
                    </a:rPr>
                    <a:t>°</a:t>
                  </a:r>
                  <a:endParaRPr lang="en-US" sz="1400" b="1" dirty="0">
                    <a:solidFill>
                      <a:srgbClr val="1F497D"/>
                    </a:solidFill>
                  </a:endParaRPr>
                </a:p>
                <a:p>
                  <a:r>
                    <a:rPr lang="en-US" sz="1400" b="1" dirty="0">
                      <a:solidFill>
                        <a:srgbClr val="1F497D"/>
                      </a:solidFill>
                    </a:rPr>
                    <a:t>Storage: 36 lb.</a:t>
                  </a:r>
                </a:p>
                <a:p>
                  <a:r>
                    <a:rPr lang="en-US" sz="1400" b="1" dirty="0">
                      <a:solidFill>
                        <a:srgbClr val="1F497D"/>
                      </a:solidFill>
                    </a:rPr>
                    <a:t>Dimensions: </a:t>
                  </a:r>
                  <a:r>
                    <a:rPr lang="en-US" sz="1200" dirty="0">
                      <a:solidFill>
                        <a:srgbClr val="1F497D"/>
                      </a:solidFill>
                    </a:rPr>
                    <a:t>15”</a:t>
                  </a:r>
                  <a:r>
                    <a:rPr lang="en-US" sz="800" dirty="0">
                      <a:solidFill>
                        <a:srgbClr val="1F497D"/>
                      </a:solidFill>
                    </a:rPr>
                    <a:t> </a:t>
                  </a:r>
                  <a:r>
                    <a:rPr lang="en-US" sz="1200" dirty="0">
                      <a:solidFill>
                        <a:srgbClr val="1F497D"/>
                      </a:solidFill>
                    </a:rPr>
                    <a:t>x</a:t>
                  </a:r>
                  <a:r>
                    <a:rPr lang="en-US" sz="800" dirty="0">
                      <a:solidFill>
                        <a:srgbClr val="1F497D"/>
                      </a:solidFill>
                    </a:rPr>
                    <a:t> </a:t>
                  </a:r>
                  <a:r>
                    <a:rPr lang="en-US" sz="1200" dirty="0">
                      <a:solidFill>
                        <a:srgbClr val="1F497D"/>
                      </a:solidFill>
                    </a:rPr>
                    <a:t>24”</a:t>
                  </a:r>
                  <a:r>
                    <a:rPr lang="en-US" sz="800" dirty="0">
                      <a:solidFill>
                        <a:srgbClr val="1F497D"/>
                      </a:solidFill>
                    </a:rPr>
                    <a:t> </a:t>
                  </a:r>
                  <a:r>
                    <a:rPr lang="en-US" sz="1200" dirty="0">
                      <a:solidFill>
                        <a:srgbClr val="1F497D"/>
                      </a:solidFill>
                    </a:rPr>
                    <a:t>x</a:t>
                  </a:r>
                  <a:r>
                    <a:rPr lang="en-US" sz="800" dirty="0">
                      <a:solidFill>
                        <a:srgbClr val="1F497D"/>
                      </a:solidFill>
                    </a:rPr>
                    <a:t> </a:t>
                  </a:r>
                  <a:r>
                    <a:rPr lang="en-US" sz="1200" dirty="0">
                      <a:solidFill>
                        <a:srgbClr val="1F497D"/>
                      </a:solidFill>
                    </a:rPr>
                    <a:t>38”</a:t>
                  </a:r>
                </a:p>
                <a:p>
                  <a:r>
                    <a:rPr lang="en-US" sz="1050" i="1" dirty="0">
                      <a:solidFill>
                        <a:srgbClr val="1F497D"/>
                      </a:solidFill>
                    </a:rPr>
                    <a:t>Includes legs, scoop,</a:t>
                  </a:r>
                </a:p>
                <a:p>
                  <a:r>
                    <a:rPr lang="en-US" sz="1050" i="1" dirty="0">
                      <a:solidFill>
                        <a:srgbClr val="1F497D"/>
                      </a:solidFill>
                    </a:rPr>
                    <a:t>and 5.5’ power cord</a:t>
                  </a:r>
                </a:p>
              </p:txBody>
            </p:sp>
            <p:sp>
              <p:nvSpPr>
                <p:cNvPr id="7" name="Rectangle 6"/>
                <p:cNvSpPr/>
                <p:nvPr/>
              </p:nvSpPr>
              <p:spPr>
                <a:xfrm>
                  <a:off x="5413107" y="3161199"/>
                  <a:ext cx="2322070" cy="284919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b="1" dirty="0">
                      <a:solidFill>
                        <a:srgbClr val="00B0F0"/>
                      </a:solidFill>
                    </a:rPr>
                    <a:t>UF1415</a:t>
                  </a:r>
                </a:p>
                <a:p>
                  <a:pPr marL="285750" indent="-285750">
                    <a:buFont typeface="Wingdings" panose="05000000000000000000" pitchFamily="2" charset="2"/>
                    <a:buChar char="ü"/>
                  </a:pPr>
                  <a:r>
                    <a:rPr lang="en-US" sz="1350" dirty="0">
                      <a:solidFill>
                        <a:srgbClr val="1F497D"/>
                      </a:solidFill>
                    </a:rPr>
                    <a:t>Air Cooled </a:t>
                  </a:r>
                </a:p>
                <a:p>
                  <a:pPr marL="285750" indent="-285750">
                    <a:buFont typeface="Wingdings" panose="05000000000000000000" pitchFamily="2" charset="2"/>
                    <a:buChar char="ü"/>
                  </a:pPr>
                  <a:r>
                    <a:rPr lang="en-US" sz="1350" dirty="0">
                      <a:solidFill>
                        <a:srgbClr val="1F497D"/>
                      </a:solidFill>
                    </a:rPr>
                    <a:t>115 V / 60 Hz </a:t>
                  </a:r>
                </a:p>
                <a:p>
                  <a:pPr marL="285750" indent="-285750">
                    <a:buClr>
                      <a:srgbClr val="00B0F0"/>
                    </a:buClr>
                    <a:buFont typeface="Wingdings" panose="05000000000000000000" pitchFamily="2" charset="2"/>
                    <a:buChar char="ü"/>
                  </a:pPr>
                  <a:r>
                    <a:rPr lang="en-US" sz="1350" dirty="0">
                      <a:solidFill>
                        <a:srgbClr val="1F497D"/>
                      </a:solidFill>
                    </a:rPr>
                    <a:t>Energy Star® Certified</a:t>
                  </a:r>
                </a:p>
                <a:p>
                  <a:pPr marL="285750" indent="-285750">
                    <a:buFont typeface="Wingdings" panose="05000000000000000000" pitchFamily="2" charset="2"/>
                    <a:buChar char="ü"/>
                  </a:pPr>
                  <a:endParaRPr lang="en-US" sz="200" dirty="0">
                    <a:solidFill>
                      <a:srgbClr val="1F497D"/>
                    </a:solidFill>
                  </a:endParaRPr>
                </a:p>
                <a:p>
                  <a:r>
                    <a:rPr lang="en-US" sz="1100" i="1" dirty="0">
                      <a:solidFill>
                        <a:srgbClr val="1F497D"/>
                      </a:solidFill>
                    </a:rPr>
                    <a:t>Optional KUFM15 floor mount kit</a:t>
                  </a:r>
                </a:p>
                <a:p>
                  <a:endParaRPr lang="en-US" sz="200" i="1" dirty="0">
                    <a:solidFill>
                      <a:srgbClr val="1F497D"/>
                    </a:solidFill>
                  </a:endParaRPr>
                </a:p>
                <a:p>
                  <a:r>
                    <a:rPr lang="en-US" sz="1400" b="1" dirty="0">
                      <a:solidFill>
                        <a:srgbClr val="1F497D"/>
                      </a:solidFill>
                    </a:rPr>
                    <a:t>Capacity: 107 @ 90</a:t>
                  </a:r>
                  <a:r>
                    <a:rPr lang="en-US" sz="1400" dirty="0">
                      <a:solidFill>
                        <a:srgbClr val="1F497D"/>
                      </a:solidFill>
                    </a:rPr>
                    <a:t>°</a:t>
                  </a:r>
                  <a:r>
                    <a:rPr lang="en-US" sz="1400" b="1" dirty="0">
                      <a:solidFill>
                        <a:srgbClr val="1F497D"/>
                      </a:solidFill>
                    </a:rPr>
                    <a:t>/70</a:t>
                  </a:r>
                  <a:r>
                    <a:rPr lang="en-US" sz="1400" dirty="0">
                      <a:solidFill>
                        <a:srgbClr val="1F497D"/>
                      </a:solidFill>
                    </a:rPr>
                    <a:t>°</a:t>
                  </a:r>
                  <a:endParaRPr lang="en-US" sz="1400" b="1" dirty="0">
                    <a:solidFill>
                      <a:srgbClr val="1F497D"/>
                    </a:solidFill>
                  </a:endParaRPr>
                </a:p>
                <a:p>
                  <a:pPr>
                    <a:tabLst>
                      <a:tab pos="857250" algn="l"/>
                      <a:tab pos="914400" algn="l"/>
                    </a:tabLst>
                  </a:pPr>
                  <a:r>
                    <a:rPr lang="en-US" sz="1400" b="1" dirty="0">
                      <a:solidFill>
                        <a:srgbClr val="1F497D"/>
                      </a:solidFill>
                    </a:rPr>
                    <a:t>                 </a:t>
                  </a:r>
                  <a:r>
                    <a:rPr lang="en-US" sz="100" b="1" dirty="0">
                      <a:solidFill>
                        <a:srgbClr val="1F497D"/>
                      </a:solidFill>
                    </a:rPr>
                    <a:t>              </a:t>
                  </a:r>
                  <a:r>
                    <a:rPr lang="en-US" sz="1400" b="1" dirty="0">
                      <a:solidFill>
                        <a:srgbClr val="1F497D"/>
                      </a:solidFill>
                    </a:rPr>
                    <a:t>142 @ 70</a:t>
                  </a:r>
                  <a:r>
                    <a:rPr lang="en-US" sz="1400" dirty="0">
                      <a:solidFill>
                        <a:srgbClr val="1F497D"/>
                      </a:solidFill>
                    </a:rPr>
                    <a:t>°</a:t>
                  </a:r>
                  <a:r>
                    <a:rPr lang="en-US" sz="1400" b="1" dirty="0">
                      <a:solidFill>
                        <a:srgbClr val="1F497D"/>
                      </a:solidFill>
                    </a:rPr>
                    <a:t>/50</a:t>
                  </a:r>
                  <a:r>
                    <a:rPr lang="en-US" sz="1400" dirty="0">
                      <a:solidFill>
                        <a:srgbClr val="1F497D"/>
                      </a:solidFill>
                    </a:rPr>
                    <a:t>°</a:t>
                  </a:r>
                  <a:endParaRPr lang="en-US" sz="1400" b="1" dirty="0">
                    <a:solidFill>
                      <a:srgbClr val="1F497D"/>
                    </a:solidFill>
                  </a:endParaRPr>
                </a:p>
                <a:p>
                  <a:r>
                    <a:rPr lang="en-US" sz="1400" b="1" dirty="0">
                      <a:solidFill>
                        <a:srgbClr val="1F497D"/>
                      </a:solidFill>
                    </a:rPr>
                    <a:t>Storage: 36 lb.</a:t>
                  </a:r>
                </a:p>
                <a:p>
                  <a:r>
                    <a:rPr lang="en-US" sz="1400" b="1" dirty="0">
                      <a:solidFill>
                        <a:srgbClr val="1F497D"/>
                      </a:solidFill>
                    </a:rPr>
                    <a:t>Dimensions: </a:t>
                  </a:r>
                  <a:r>
                    <a:rPr lang="en-US" sz="1200" dirty="0">
                      <a:solidFill>
                        <a:srgbClr val="1F497D"/>
                      </a:solidFill>
                    </a:rPr>
                    <a:t>15”</a:t>
                  </a:r>
                  <a:r>
                    <a:rPr lang="en-US" sz="800" dirty="0">
                      <a:solidFill>
                        <a:srgbClr val="1F497D"/>
                      </a:solidFill>
                    </a:rPr>
                    <a:t> </a:t>
                  </a:r>
                  <a:r>
                    <a:rPr lang="en-US" sz="1200" dirty="0">
                      <a:solidFill>
                        <a:srgbClr val="1F497D"/>
                      </a:solidFill>
                    </a:rPr>
                    <a:t>x</a:t>
                  </a:r>
                  <a:r>
                    <a:rPr lang="en-US" sz="800" dirty="0">
                      <a:solidFill>
                        <a:srgbClr val="1F497D"/>
                      </a:solidFill>
                    </a:rPr>
                    <a:t> </a:t>
                  </a:r>
                  <a:r>
                    <a:rPr lang="en-US" sz="1200" dirty="0">
                      <a:solidFill>
                        <a:srgbClr val="1F497D"/>
                      </a:solidFill>
                    </a:rPr>
                    <a:t>24”</a:t>
                  </a:r>
                  <a:r>
                    <a:rPr lang="en-US" sz="800" dirty="0">
                      <a:solidFill>
                        <a:srgbClr val="1F497D"/>
                      </a:solidFill>
                    </a:rPr>
                    <a:t> </a:t>
                  </a:r>
                  <a:r>
                    <a:rPr lang="en-US" sz="1200" dirty="0">
                      <a:solidFill>
                        <a:srgbClr val="1F497D"/>
                      </a:solidFill>
                    </a:rPr>
                    <a:t>x</a:t>
                  </a:r>
                  <a:r>
                    <a:rPr lang="en-US" sz="800" dirty="0">
                      <a:solidFill>
                        <a:srgbClr val="1F497D"/>
                      </a:solidFill>
                    </a:rPr>
                    <a:t> </a:t>
                  </a:r>
                  <a:r>
                    <a:rPr lang="en-US" sz="1200" dirty="0">
                      <a:solidFill>
                        <a:srgbClr val="1F497D"/>
                      </a:solidFill>
                    </a:rPr>
                    <a:t>38”</a:t>
                  </a:r>
                </a:p>
                <a:p>
                  <a:r>
                    <a:rPr lang="en-US" sz="1050" i="1" dirty="0">
                      <a:solidFill>
                        <a:srgbClr val="1F497D"/>
                      </a:solidFill>
                    </a:rPr>
                    <a:t>Includes legs, scoop,</a:t>
                  </a:r>
                </a:p>
                <a:p>
                  <a:r>
                    <a:rPr lang="en-US" sz="1050" i="1" dirty="0">
                      <a:solidFill>
                        <a:srgbClr val="1F497D"/>
                      </a:solidFill>
                    </a:rPr>
                    <a:t>and 5.5’ power cord</a:t>
                  </a:r>
                </a:p>
                <a:p>
                  <a:endParaRPr lang="en-US" dirty="0">
                    <a:solidFill>
                      <a:srgbClr val="1F497D"/>
                    </a:solidFill>
                  </a:endParaRPr>
                </a:p>
              </p:txBody>
            </p:sp>
            <p:cxnSp>
              <p:nvCxnSpPr>
                <p:cNvPr id="4" name="Straight Connector 3"/>
                <p:cNvCxnSpPr/>
                <p:nvPr/>
              </p:nvCxnSpPr>
              <p:spPr>
                <a:xfrm>
                  <a:off x="5295191" y="1500355"/>
                  <a:ext cx="0" cy="3701212"/>
                </a:xfrm>
                <a:prstGeom prst="line">
                  <a:avLst/>
                </a:prstGeom>
                <a:ln>
                  <a:solidFill>
                    <a:srgbClr val="00B0F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id="{C0C790B4-BE96-4EC8-8E23-BA1A002F9A3F}"/>
                  </a:ext>
                </a:extLst>
              </p:cNvPr>
              <p:cNvGrpSpPr/>
              <p:nvPr/>
            </p:nvGrpSpPr>
            <p:grpSpPr>
              <a:xfrm>
                <a:off x="4591050" y="1465108"/>
                <a:ext cx="4331568" cy="4250686"/>
                <a:chOff x="3063055" y="1500355"/>
                <a:chExt cx="4595860" cy="4510041"/>
              </a:xfrm>
            </p:grpSpPr>
            <p:sp>
              <p:nvSpPr>
                <p:cNvPr id="44" name="Rectangle 43">
                  <a:extLst>
                    <a:ext uri="{FF2B5EF4-FFF2-40B4-BE49-F238E27FC236}">
                      <a16:creationId xmlns:a16="http://schemas.microsoft.com/office/drawing/2014/main" id="{D128AAFC-F491-4A63-8405-26E2A4408A5D}"/>
                    </a:ext>
                  </a:extLst>
                </p:cNvPr>
                <p:cNvSpPr/>
                <p:nvPr/>
              </p:nvSpPr>
              <p:spPr>
                <a:xfrm>
                  <a:off x="3063055" y="3150313"/>
                  <a:ext cx="2322072" cy="255529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b="1" dirty="0">
                      <a:solidFill>
                        <a:srgbClr val="00B0F0"/>
                      </a:solidFill>
                    </a:rPr>
                    <a:t>UN0815</a:t>
                  </a:r>
                  <a:endParaRPr lang="en-US" dirty="0">
                    <a:solidFill>
                      <a:srgbClr val="00B0F0"/>
                    </a:solidFill>
                  </a:endParaRPr>
                </a:p>
                <a:p>
                  <a:pPr marL="285750" indent="-285750">
                    <a:buFont typeface="Wingdings" panose="05000000000000000000" pitchFamily="2" charset="2"/>
                    <a:buChar char="ü"/>
                  </a:pPr>
                  <a:r>
                    <a:rPr lang="en-US" sz="1350" dirty="0">
                      <a:solidFill>
                        <a:srgbClr val="1F497D"/>
                      </a:solidFill>
                    </a:rPr>
                    <a:t>Air Cooled </a:t>
                  </a:r>
                </a:p>
                <a:p>
                  <a:pPr marL="285750" indent="-285750">
                    <a:buFont typeface="Wingdings" panose="05000000000000000000" pitchFamily="2" charset="2"/>
                    <a:buChar char="ü"/>
                  </a:pPr>
                  <a:r>
                    <a:rPr lang="en-US" sz="1350" dirty="0">
                      <a:solidFill>
                        <a:srgbClr val="1F497D"/>
                      </a:solidFill>
                    </a:rPr>
                    <a:t>115 V / 60 Hz </a:t>
                  </a:r>
                </a:p>
                <a:p>
                  <a:pPr marL="285750" indent="-285750">
                    <a:buClr>
                      <a:srgbClr val="00B0F0"/>
                    </a:buClr>
                    <a:buFont typeface="Wingdings" panose="05000000000000000000" pitchFamily="2" charset="2"/>
                    <a:buChar char="ü"/>
                  </a:pPr>
                  <a:r>
                    <a:rPr lang="en-US" sz="1350" dirty="0">
                      <a:solidFill>
                        <a:srgbClr val="1F497D"/>
                      </a:solidFill>
                    </a:rPr>
                    <a:t>Energy Star® Certified</a:t>
                  </a:r>
                </a:p>
                <a:p>
                  <a:endParaRPr lang="en-US" sz="200" i="1" dirty="0">
                    <a:solidFill>
                      <a:srgbClr val="1F497D"/>
                    </a:solidFill>
                  </a:endParaRPr>
                </a:p>
                <a:p>
                  <a:r>
                    <a:rPr lang="en-US" sz="1100" i="1" dirty="0">
                      <a:solidFill>
                        <a:srgbClr val="1F497D"/>
                      </a:solidFill>
                    </a:rPr>
                    <a:t>Optional KUFM15 floor mount kit</a:t>
                  </a:r>
                </a:p>
                <a:p>
                  <a:endParaRPr lang="en-US" sz="200" i="1" dirty="0">
                    <a:solidFill>
                      <a:srgbClr val="1F497D"/>
                    </a:solidFill>
                  </a:endParaRPr>
                </a:p>
                <a:p>
                  <a:r>
                    <a:rPr lang="en-US" sz="1400" b="1" dirty="0">
                      <a:solidFill>
                        <a:srgbClr val="1F497D"/>
                      </a:solidFill>
                    </a:rPr>
                    <a:t>Capacity: 55 @ 90</a:t>
                  </a:r>
                  <a:r>
                    <a:rPr lang="en-US" sz="1400" dirty="0">
                      <a:solidFill>
                        <a:srgbClr val="1F497D"/>
                      </a:solidFill>
                    </a:rPr>
                    <a:t>°</a:t>
                  </a:r>
                  <a:r>
                    <a:rPr lang="en-US" sz="1400" b="1" dirty="0">
                      <a:solidFill>
                        <a:srgbClr val="1F497D"/>
                      </a:solidFill>
                    </a:rPr>
                    <a:t>/70</a:t>
                  </a:r>
                  <a:r>
                    <a:rPr lang="en-US" sz="1400" dirty="0">
                      <a:solidFill>
                        <a:srgbClr val="1F497D"/>
                      </a:solidFill>
                    </a:rPr>
                    <a:t>°</a:t>
                  </a:r>
                  <a:endParaRPr lang="en-US" sz="1400" b="1" dirty="0">
                    <a:solidFill>
                      <a:srgbClr val="1F497D"/>
                    </a:solidFill>
                  </a:endParaRPr>
                </a:p>
                <a:p>
                  <a:pPr>
                    <a:tabLst>
                      <a:tab pos="509588" algn="l"/>
                    </a:tabLst>
                  </a:pPr>
                  <a:r>
                    <a:rPr lang="en-US" sz="1400" b="1" dirty="0">
                      <a:solidFill>
                        <a:srgbClr val="1F497D"/>
                      </a:solidFill>
                    </a:rPr>
                    <a:t>                 </a:t>
                  </a:r>
                  <a:r>
                    <a:rPr lang="en-US" sz="100" b="1" dirty="0">
                      <a:solidFill>
                        <a:srgbClr val="1F497D"/>
                      </a:solidFill>
                    </a:rPr>
                    <a:t>            </a:t>
                  </a:r>
                  <a:r>
                    <a:rPr lang="en-US" sz="1400" b="1" dirty="0">
                      <a:solidFill>
                        <a:srgbClr val="1F497D"/>
                      </a:solidFill>
                    </a:rPr>
                    <a:t>79 @ 70</a:t>
                  </a:r>
                  <a:r>
                    <a:rPr lang="en-US" sz="1400" dirty="0">
                      <a:solidFill>
                        <a:srgbClr val="1F497D"/>
                      </a:solidFill>
                    </a:rPr>
                    <a:t>°</a:t>
                  </a:r>
                  <a:r>
                    <a:rPr lang="en-US" sz="1400" b="1" dirty="0">
                      <a:solidFill>
                        <a:srgbClr val="1F497D"/>
                      </a:solidFill>
                    </a:rPr>
                    <a:t>/50</a:t>
                  </a:r>
                  <a:r>
                    <a:rPr lang="en-US" sz="1400" dirty="0">
                      <a:solidFill>
                        <a:srgbClr val="1F497D"/>
                      </a:solidFill>
                    </a:rPr>
                    <a:t>°</a:t>
                  </a:r>
                  <a:endParaRPr lang="en-US" sz="1400" b="1" dirty="0">
                    <a:solidFill>
                      <a:srgbClr val="1F497D"/>
                    </a:solidFill>
                  </a:endParaRPr>
                </a:p>
                <a:p>
                  <a:r>
                    <a:rPr lang="en-US" sz="1400" b="1" dirty="0">
                      <a:solidFill>
                        <a:srgbClr val="1F497D"/>
                      </a:solidFill>
                    </a:rPr>
                    <a:t>Storage: 36 lb.</a:t>
                  </a:r>
                </a:p>
                <a:p>
                  <a:r>
                    <a:rPr lang="en-US" sz="1400" b="1" dirty="0">
                      <a:solidFill>
                        <a:srgbClr val="1F497D"/>
                      </a:solidFill>
                    </a:rPr>
                    <a:t>Dimensions: </a:t>
                  </a:r>
                  <a:r>
                    <a:rPr lang="en-US" sz="1200" dirty="0">
                      <a:solidFill>
                        <a:srgbClr val="1F497D"/>
                      </a:solidFill>
                    </a:rPr>
                    <a:t>15”</a:t>
                  </a:r>
                  <a:r>
                    <a:rPr lang="en-US" sz="800" dirty="0">
                      <a:solidFill>
                        <a:srgbClr val="1F497D"/>
                      </a:solidFill>
                    </a:rPr>
                    <a:t> </a:t>
                  </a:r>
                  <a:r>
                    <a:rPr lang="en-US" sz="1200" dirty="0">
                      <a:solidFill>
                        <a:srgbClr val="1F497D"/>
                      </a:solidFill>
                    </a:rPr>
                    <a:t>x</a:t>
                  </a:r>
                  <a:r>
                    <a:rPr lang="en-US" sz="800" dirty="0">
                      <a:solidFill>
                        <a:srgbClr val="1F497D"/>
                      </a:solidFill>
                    </a:rPr>
                    <a:t> </a:t>
                  </a:r>
                  <a:r>
                    <a:rPr lang="en-US" sz="1200" dirty="0">
                      <a:solidFill>
                        <a:srgbClr val="1F497D"/>
                      </a:solidFill>
                    </a:rPr>
                    <a:t>24”</a:t>
                  </a:r>
                  <a:r>
                    <a:rPr lang="en-US" sz="800" dirty="0">
                      <a:solidFill>
                        <a:srgbClr val="1F497D"/>
                      </a:solidFill>
                    </a:rPr>
                    <a:t> </a:t>
                  </a:r>
                  <a:r>
                    <a:rPr lang="en-US" sz="1200" dirty="0">
                      <a:solidFill>
                        <a:srgbClr val="1F497D"/>
                      </a:solidFill>
                    </a:rPr>
                    <a:t>x</a:t>
                  </a:r>
                  <a:r>
                    <a:rPr lang="en-US" sz="800" dirty="0">
                      <a:solidFill>
                        <a:srgbClr val="1F497D"/>
                      </a:solidFill>
                    </a:rPr>
                    <a:t> </a:t>
                  </a:r>
                  <a:r>
                    <a:rPr lang="en-US" sz="1200" dirty="0">
                      <a:solidFill>
                        <a:srgbClr val="1F497D"/>
                      </a:solidFill>
                    </a:rPr>
                    <a:t>38”</a:t>
                  </a:r>
                </a:p>
                <a:p>
                  <a:r>
                    <a:rPr lang="en-US" sz="1050" i="1" dirty="0">
                      <a:solidFill>
                        <a:srgbClr val="1F497D"/>
                      </a:solidFill>
                    </a:rPr>
                    <a:t>Includes legs, scoop,</a:t>
                  </a:r>
                </a:p>
                <a:p>
                  <a:r>
                    <a:rPr lang="en-US" sz="1050" i="1" dirty="0">
                      <a:solidFill>
                        <a:srgbClr val="1F497D"/>
                      </a:solidFill>
                    </a:rPr>
                    <a:t>and 5.5’ power cord</a:t>
                  </a:r>
                </a:p>
              </p:txBody>
            </p:sp>
            <p:sp>
              <p:nvSpPr>
                <p:cNvPr id="45" name="Rectangle 44">
                  <a:extLst>
                    <a:ext uri="{FF2B5EF4-FFF2-40B4-BE49-F238E27FC236}">
                      <a16:creationId xmlns:a16="http://schemas.microsoft.com/office/drawing/2014/main" id="{696A6CC6-EBB3-4E13-ACB9-A255C51D2A7C}"/>
                    </a:ext>
                  </a:extLst>
                </p:cNvPr>
                <p:cNvSpPr/>
                <p:nvPr/>
              </p:nvSpPr>
              <p:spPr>
                <a:xfrm>
                  <a:off x="5403000" y="3161199"/>
                  <a:ext cx="2255915" cy="284919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b="1" dirty="0">
                      <a:solidFill>
                        <a:srgbClr val="00B0F0"/>
                      </a:solidFill>
                    </a:rPr>
                    <a:t>UN1215</a:t>
                  </a:r>
                </a:p>
                <a:p>
                  <a:pPr marL="285750" indent="-285750">
                    <a:buFont typeface="Wingdings" panose="05000000000000000000" pitchFamily="2" charset="2"/>
                    <a:buChar char="ü"/>
                  </a:pPr>
                  <a:r>
                    <a:rPr lang="en-US" sz="1350" dirty="0">
                      <a:solidFill>
                        <a:srgbClr val="1F497D"/>
                      </a:solidFill>
                    </a:rPr>
                    <a:t>Air Cooled </a:t>
                  </a:r>
                </a:p>
                <a:p>
                  <a:pPr marL="285750" indent="-285750">
                    <a:buFont typeface="Wingdings" panose="05000000000000000000" pitchFamily="2" charset="2"/>
                    <a:buChar char="ü"/>
                  </a:pPr>
                  <a:r>
                    <a:rPr lang="en-US" sz="1350" dirty="0">
                      <a:solidFill>
                        <a:srgbClr val="1F497D"/>
                      </a:solidFill>
                    </a:rPr>
                    <a:t>115 V / 60 Hz </a:t>
                  </a:r>
                </a:p>
                <a:p>
                  <a:pPr marL="285750" indent="-285750">
                    <a:buClr>
                      <a:srgbClr val="00B0F0"/>
                    </a:buClr>
                    <a:buFont typeface="Wingdings" panose="05000000000000000000" pitchFamily="2" charset="2"/>
                    <a:buChar char="ü"/>
                  </a:pPr>
                  <a:r>
                    <a:rPr lang="en-US" sz="1350" dirty="0">
                      <a:solidFill>
                        <a:srgbClr val="1F497D"/>
                      </a:solidFill>
                    </a:rPr>
                    <a:t>Energy Star® Certified</a:t>
                  </a:r>
                </a:p>
                <a:p>
                  <a:pPr marL="285750" indent="-285750">
                    <a:buFont typeface="Wingdings" panose="05000000000000000000" pitchFamily="2" charset="2"/>
                    <a:buChar char="ü"/>
                  </a:pPr>
                  <a:endParaRPr lang="en-US" sz="200" dirty="0">
                    <a:solidFill>
                      <a:srgbClr val="1F497D"/>
                    </a:solidFill>
                  </a:endParaRPr>
                </a:p>
                <a:p>
                  <a:r>
                    <a:rPr lang="en-US" sz="1100" i="1" dirty="0">
                      <a:solidFill>
                        <a:srgbClr val="1F497D"/>
                      </a:solidFill>
                    </a:rPr>
                    <a:t>Optional KUFM15 floor mount kit</a:t>
                  </a:r>
                </a:p>
                <a:p>
                  <a:endParaRPr lang="en-US" sz="200" i="1" dirty="0">
                    <a:solidFill>
                      <a:srgbClr val="1F497D"/>
                    </a:solidFill>
                  </a:endParaRPr>
                </a:p>
                <a:p>
                  <a:r>
                    <a:rPr lang="en-US" sz="1400" b="1" dirty="0">
                      <a:solidFill>
                        <a:srgbClr val="1F497D"/>
                      </a:solidFill>
                    </a:rPr>
                    <a:t>Capacity:   84 @ 90</a:t>
                  </a:r>
                  <a:r>
                    <a:rPr lang="en-US" sz="1400" dirty="0">
                      <a:solidFill>
                        <a:srgbClr val="1F497D"/>
                      </a:solidFill>
                    </a:rPr>
                    <a:t>°</a:t>
                  </a:r>
                  <a:r>
                    <a:rPr lang="en-US" sz="1400" b="1" dirty="0">
                      <a:solidFill>
                        <a:srgbClr val="1F497D"/>
                      </a:solidFill>
                    </a:rPr>
                    <a:t>/70</a:t>
                  </a:r>
                  <a:r>
                    <a:rPr lang="en-US" sz="1400" dirty="0">
                      <a:solidFill>
                        <a:srgbClr val="1F497D"/>
                      </a:solidFill>
                    </a:rPr>
                    <a:t>°</a:t>
                  </a:r>
                  <a:endParaRPr lang="en-US" sz="1400" b="1" dirty="0">
                    <a:solidFill>
                      <a:srgbClr val="1F497D"/>
                    </a:solidFill>
                  </a:endParaRPr>
                </a:p>
                <a:p>
                  <a:pPr>
                    <a:tabLst>
                      <a:tab pos="857250" algn="l"/>
                      <a:tab pos="914400" algn="l"/>
                    </a:tabLst>
                  </a:pPr>
                  <a:r>
                    <a:rPr lang="en-US" sz="1400" b="1" dirty="0">
                      <a:solidFill>
                        <a:srgbClr val="1F497D"/>
                      </a:solidFill>
                    </a:rPr>
                    <a:t>                 </a:t>
                  </a:r>
                  <a:r>
                    <a:rPr lang="en-US" sz="100" b="1" dirty="0">
                      <a:solidFill>
                        <a:srgbClr val="1F497D"/>
                      </a:solidFill>
                    </a:rPr>
                    <a:t>              </a:t>
                  </a:r>
                  <a:r>
                    <a:rPr lang="en-US" sz="1400" b="1" dirty="0">
                      <a:solidFill>
                        <a:srgbClr val="1F497D"/>
                      </a:solidFill>
                    </a:rPr>
                    <a:t>119 @ 70</a:t>
                  </a:r>
                  <a:r>
                    <a:rPr lang="en-US" sz="1400" dirty="0">
                      <a:solidFill>
                        <a:srgbClr val="1F497D"/>
                      </a:solidFill>
                    </a:rPr>
                    <a:t>°</a:t>
                  </a:r>
                  <a:r>
                    <a:rPr lang="en-US" sz="1400" b="1" dirty="0">
                      <a:solidFill>
                        <a:srgbClr val="1F497D"/>
                      </a:solidFill>
                    </a:rPr>
                    <a:t>/50</a:t>
                  </a:r>
                  <a:r>
                    <a:rPr lang="en-US" sz="1400" dirty="0">
                      <a:solidFill>
                        <a:srgbClr val="1F497D"/>
                      </a:solidFill>
                    </a:rPr>
                    <a:t>°</a:t>
                  </a:r>
                  <a:endParaRPr lang="en-US" sz="1400" b="1" dirty="0">
                    <a:solidFill>
                      <a:srgbClr val="1F497D"/>
                    </a:solidFill>
                  </a:endParaRPr>
                </a:p>
                <a:p>
                  <a:r>
                    <a:rPr lang="en-US" sz="1400" b="1" dirty="0">
                      <a:solidFill>
                        <a:srgbClr val="1F497D"/>
                      </a:solidFill>
                    </a:rPr>
                    <a:t>Storage: 36 lb.</a:t>
                  </a:r>
                </a:p>
                <a:p>
                  <a:r>
                    <a:rPr lang="en-US" sz="1400" b="1" dirty="0">
                      <a:solidFill>
                        <a:srgbClr val="1F497D"/>
                      </a:solidFill>
                    </a:rPr>
                    <a:t>Dimensions: </a:t>
                  </a:r>
                  <a:r>
                    <a:rPr lang="en-US" sz="1200" dirty="0">
                      <a:solidFill>
                        <a:srgbClr val="1F497D"/>
                      </a:solidFill>
                    </a:rPr>
                    <a:t>15”</a:t>
                  </a:r>
                  <a:r>
                    <a:rPr lang="en-US" sz="800" dirty="0">
                      <a:solidFill>
                        <a:srgbClr val="1F497D"/>
                      </a:solidFill>
                    </a:rPr>
                    <a:t> </a:t>
                  </a:r>
                  <a:r>
                    <a:rPr lang="en-US" sz="1200" dirty="0">
                      <a:solidFill>
                        <a:srgbClr val="1F497D"/>
                      </a:solidFill>
                    </a:rPr>
                    <a:t>x</a:t>
                  </a:r>
                  <a:r>
                    <a:rPr lang="en-US" sz="800" dirty="0">
                      <a:solidFill>
                        <a:srgbClr val="1F497D"/>
                      </a:solidFill>
                    </a:rPr>
                    <a:t> </a:t>
                  </a:r>
                  <a:r>
                    <a:rPr lang="en-US" sz="1200" dirty="0">
                      <a:solidFill>
                        <a:srgbClr val="1F497D"/>
                      </a:solidFill>
                    </a:rPr>
                    <a:t>24”</a:t>
                  </a:r>
                  <a:r>
                    <a:rPr lang="en-US" sz="800" dirty="0">
                      <a:solidFill>
                        <a:srgbClr val="1F497D"/>
                      </a:solidFill>
                    </a:rPr>
                    <a:t> </a:t>
                  </a:r>
                  <a:r>
                    <a:rPr lang="en-US" sz="1200" dirty="0">
                      <a:solidFill>
                        <a:srgbClr val="1F497D"/>
                      </a:solidFill>
                    </a:rPr>
                    <a:t>x</a:t>
                  </a:r>
                  <a:r>
                    <a:rPr lang="en-US" sz="800" dirty="0">
                      <a:solidFill>
                        <a:srgbClr val="1F497D"/>
                      </a:solidFill>
                    </a:rPr>
                    <a:t> </a:t>
                  </a:r>
                  <a:r>
                    <a:rPr lang="en-US" sz="1200" dirty="0">
                      <a:solidFill>
                        <a:srgbClr val="1F497D"/>
                      </a:solidFill>
                    </a:rPr>
                    <a:t>38”</a:t>
                  </a:r>
                </a:p>
                <a:p>
                  <a:r>
                    <a:rPr lang="en-US" sz="1050" i="1" dirty="0">
                      <a:solidFill>
                        <a:srgbClr val="1F497D"/>
                      </a:solidFill>
                    </a:rPr>
                    <a:t>Includes legs, scoop,</a:t>
                  </a:r>
                </a:p>
                <a:p>
                  <a:r>
                    <a:rPr lang="en-US" sz="1050" i="1" dirty="0">
                      <a:solidFill>
                        <a:srgbClr val="1F497D"/>
                      </a:solidFill>
                    </a:rPr>
                    <a:t>and 5.5’ power cord</a:t>
                  </a:r>
                </a:p>
                <a:p>
                  <a:endParaRPr lang="en-US" dirty="0">
                    <a:solidFill>
                      <a:srgbClr val="1F497D"/>
                    </a:solidFill>
                  </a:endParaRPr>
                </a:p>
              </p:txBody>
            </p:sp>
            <p:cxnSp>
              <p:nvCxnSpPr>
                <p:cNvPr id="46" name="Straight Connector 45">
                  <a:extLst>
                    <a:ext uri="{FF2B5EF4-FFF2-40B4-BE49-F238E27FC236}">
                      <a16:creationId xmlns:a16="http://schemas.microsoft.com/office/drawing/2014/main" id="{D1760102-6D13-480E-9F32-62DC0A63F0FB}"/>
                    </a:ext>
                  </a:extLst>
                </p:cNvPr>
                <p:cNvCxnSpPr/>
                <p:nvPr/>
              </p:nvCxnSpPr>
              <p:spPr>
                <a:xfrm>
                  <a:off x="5294153" y="1500355"/>
                  <a:ext cx="0" cy="3701212"/>
                </a:xfrm>
                <a:prstGeom prst="line">
                  <a:avLst/>
                </a:prstGeom>
                <a:ln>
                  <a:solidFill>
                    <a:srgbClr val="00B0F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7" name="Straight Connector 46">
                <a:extLst>
                  <a:ext uri="{FF2B5EF4-FFF2-40B4-BE49-F238E27FC236}">
                    <a16:creationId xmlns:a16="http://schemas.microsoft.com/office/drawing/2014/main" id="{FBB0917A-79D9-41BE-BC34-3223A26E5D29}"/>
                  </a:ext>
                </a:extLst>
              </p:cNvPr>
              <p:cNvCxnSpPr/>
              <p:nvPr/>
            </p:nvCxnSpPr>
            <p:spPr>
              <a:xfrm>
                <a:off x="4476082" y="1460364"/>
                <a:ext cx="0" cy="3488369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2418FFB4-FA7D-491E-B093-5ED1AD7A2BA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46927" y="2789908"/>
              <a:ext cx="543206" cy="543206"/>
            </a:xfrm>
            <a:prstGeom prst="rect">
              <a:avLst/>
            </a:prstGeom>
          </p:spPr>
        </p:pic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95DF5DE6-D899-4FCC-80FE-DB74C3A5A5C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54966" y="2885794"/>
              <a:ext cx="543206" cy="543206"/>
            </a:xfrm>
            <a:prstGeom prst="rect">
              <a:avLst/>
            </a:prstGeom>
          </p:spPr>
        </p:pic>
        <p:pic>
          <p:nvPicPr>
            <p:cNvPr id="56" name="Picture 3" descr="C:\Users\blevinson\Pictures\Admin\flake22.png">
              <a:extLst>
                <a:ext uri="{FF2B5EF4-FFF2-40B4-BE49-F238E27FC236}">
                  <a16:creationId xmlns:a16="http://schemas.microsoft.com/office/drawing/2014/main" id="{CD0AF5B7-DAD3-46A5-A3D2-958CC03D006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11316" y="2929375"/>
              <a:ext cx="518695" cy="3653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7" name="Picture 3" descr="C:\Users\blevinson\Pictures\Admin\flake22.png">
              <a:extLst>
                <a:ext uri="{FF2B5EF4-FFF2-40B4-BE49-F238E27FC236}">
                  <a16:creationId xmlns:a16="http://schemas.microsoft.com/office/drawing/2014/main" id="{6468E8A6-A416-4141-8852-1CCE27C2755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9967" y="2929375"/>
              <a:ext cx="518695" cy="3653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2" name="Picture 61">
            <a:extLst>
              <a:ext uri="{FF2B5EF4-FFF2-40B4-BE49-F238E27FC236}">
                <a16:creationId xmlns:a16="http://schemas.microsoft.com/office/drawing/2014/main" id="{7DA96DB1-4DB4-4B2E-AC3D-AD761B55EA5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769" y="5380055"/>
            <a:ext cx="2899522" cy="650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3474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>
            <a:extLst>
              <a:ext uri="{FF2B5EF4-FFF2-40B4-BE49-F238E27FC236}">
                <a16:creationId xmlns:a16="http://schemas.microsoft.com/office/drawing/2014/main" id="{20D39177-A742-4DE5-B6F4-4A392D40AB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21213" y="1112206"/>
            <a:ext cx="1374570" cy="190318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4">
            <a:extLst>
              <a:ext uri="{FF2B5EF4-FFF2-40B4-BE49-F238E27FC236}">
                <a16:creationId xmlns:a16="http://schemas.microsoft.com/office/drawing/2014/main" id="{F2877B73-F7DF-4018-A351-5EEE31CF4E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97325" y="1112206"/>
            <a:ext cx="1374570" cy="190318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3090413" y="1363619"/>
            <a:ext cx="5715000" cy="4353889"/>
            <a:chOff x="3073161" y="1500355"/>
            <a:chExt cx="5715000" cy="4353889"/>
          </a:xfrm>
        </p:grpSpPr>
        <p:sp>
          <p:nvSpPr>
            <p:cNvPr id="6" name="Rectangle 5"/>
            <p:cNvSpPr/>
            <p:nvPr/>
          </p:nvSpPr>
          <p:spPr>
            <a:xfrm>
              <a:off x="3073161" y="3150313"/>
              <a:ext cx="2743199" cy="24160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rgbClr val="00B0F0"/>
                  </a:solidFill>
                </a:rPr>
                <a:t>UF2020</a:t>
              </a:r>
              <a:endParaRPr lang="en-US" dirty="0">
                <a:solidFill>
                  <a:srgbClr val="00B0F0"/>
                </a:solidFill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500" dirty="0">
                  <a:solidFill>
                    <a:srgbClr val="1F497D"/>
                  </a:solidFill>
                </a:rPr>
                <a:t>Air Cooled 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500" dirty="0">
                  <a:solidFill>
                    <a:srgbClr val="1F497D"/>
                  </a:solidFill>
                </a:rPr>
                <a:t>115 V / 60 Hz </a:t>
              </a:r>
            </a:p>
            <a:p>
              <a:pPr marL="285750" indent="-285750">
                <a:buClr>
                  <a:srgbClr val="00B0F0"/>
                </a:buClr>
                <a:buFont typeface="Wingdings" panose="05000000000000000000" pitchFamily="2" charset="2"/>
                <a:buChar char="ü"/>
              </a:pPr>
              <a:r>
                <a:rPr lang="en-US" sz="1500" dirty="0">
                  <a:solidFill>
                    <a:srgbClr val="1F497D"/>
                  </a:solidFill>
                </a:rPr>
                <a:t>Energy Star® Certified</a:t>
              </a:r>
            </a:p>
            <a:p>
              <a:r>
                <a:rPr lang="en-US" sz="1300" i="1" dirty="0">
                  <a:solidFill>
                    <a:srgbClr val="1F497D"/>
                  </a:solidFill>
                </a:rPr>
                <a:t>Optional KUFM20 floor mount kit</a:t>
              </a:r>
            </a:p>
            <a:p>
              <a:r>
                <a:rPr lang="en-US" sz="1600" b="1" dirty="0">
                  <a:solidFill>
                    <a:srgbClr val="1F497D"/>
                  </a:solidFill>
                </a:rPr>
                <a:t>Capacity: </a:t>
              </a:r>
              <a:r>
                <a:rPr lang="en-US" sz="1500" b="1" dirty="0">
                  <a:solidFill>
                    <a:srgbClr val="1F497D"/>
                  </a:solidFill>
                </a:rPr>
                <a:t>149 @ 90</a:t>
              </a:r>
              <a:r>
                <a:rPr lang="en-US" sz="1500" dirty="0">
                  <a:solidFill>
                    <a:srgbClr val="1F497D"/>
                  </a:solidFill>
                </a:rPr>
                <a:t>°</a:t>
              </a:r>
              <a:r>
                <a:rPr lang="en-US" sz="1500" b="1" dirty="0">
                  <a:solidFill>
                    <a:srgbClr val="1F497D"/>
                  </a:solidFill>
                </a:rPr>
                <a:t>/70</a:t>
              </a:r>
              <a:r>
                <a:rPr lang="en-US" sz="1500" dirty="0">
                  <a:solidFill>
                    <a:srgbClr val="1F497D"/>
                  </a:solidFill>
                </a:rPr>
                <a:t>°</a:t>
              </a:r>
              <a:endParaRPr lang="en-US" sz="1500" b="1" dirty="0">
                <a:solidFill>
                  <a:srgbClr val="1F497D"/>
                </a:solidFill>
              </a:endParaRPr>
            </a:p>
            <a:p>
              <a:pPr>
                <a:tabLst>
                  <a:tab pos="509588" algn="l"/>
                </a:tabLst>
              </a:pPr>
              <a:r>
                <a:rPr lang="en-US" sz="1600" b="1" dirty="0">
                  <a:solidFill>
                    <a:srgbClr val="1F497D"/>
                  </a:solidFill>
                </a:rPr>
                <a:t>                 </a:t>
              </a:r>
              <a:r>
                <a:rPr lang="en-US" sz="100" b="1" dirty="0">
                  <a:solidFill>
                    <a:srgbClr val="1F497D"/>
                  </a:solidFill>
                </a:rPr>
                <a:t>            </a:t>
              </a:r>
              <a:r>
                <a:rPr lang="en-US" sz="1500" b="1" dirty="0">
                  <a:solidFill>
                    <a:srgbClr val="1F497D"/>
                  </a:solidFill>
                </a:rPr>
                <a:t>216 @ 70</a:t>
              </a:r>
              <a:r>
                <a:rPr lang="en-US" sz="1500" dirty="0">
                  <a:solidFill>
                    <a:srgbClr val="1F497D"/>
                  </a:solidFill>
                </a:rPr>
                <a:t>°</a:t>
              </a:r>
              <a:r>
                <a:rPr lang="en-US" sz="1500" b="1" dirty="0">
                  <a:solidFill>
                    <a:srgbClr val="1F497D"/>
                  </a:solidFill>
                </a:rPr>
                <a:t>/50</a:t>
              </a:r>
              <a:r>
                <a:rPr lang="en-US" sz="1500" dirty="0">
                  <a:solidFill>
                    <a:srgbClr val="1F497D"/>
                  </a:solidFill>
                </a:rPr>
                <a:t>°</a:t>
              </a:r>
              <a:endParaRPr lang="en-US" sz="1500" b="1" dirty="0">
                <a:solidFill>
                  <a:srgbClr val="1F497D"/>
                </a:solidFill>
              </a:endParaRPr>
            </a:p>
            <a:p>
              <a:r>
                <a:rPr lang="en-US" sz="1600" b="1" dirty="0">
                  <a:solidFill>
                    <a:srgbClr val="1F497D"/>
                  </a:solidFill>
                </a:rPr>
                <a:t>Storage: </a:t>
              </a:r>
              <a:r>
                <a:rPr lang="en-US" sz="1500" b="1" dirty="0">
                  <a:solidFill>
                    <a:srgbClr val="1F497D"/>
                  </a:solidFill>
                </a:rPr>
                <a:t>57 lb.</a:t>
              </a:r>
            </a:p>
            <a:p>
              <a:r>
                <a:rPr lang="en-US" sz="1600" b="1" dirty="0">
                  <a:solidFill>
                    <a:srgbClr val="1F497D"/>
                  </a:solidFill>
                </a:rPr>
                <a:t>Dimensions: </a:t>
              </a:r>
              <a:r>
                <a:rPr lang="en-US" sz="1500" dirty="0">
                  <a:solidFill>
                    <a:srgbClr val="1F497D"/>
                  </a:solidFill>
                </a:rPr>
                <a:t>20”</a:t>
              </a:r>
              <a:r>
                <a:rPr lang="en-US" sz="1000" dirty="0">
                  <a:solidFill>
                    <a:srgbClr val="1F497D"/>
                  </a:solidFill>
                </a:rPr>
                <a:t> </a:t>
              </a:r>
              <a:r>
                <a:rPr lang="en-US" sz="1500" dirty="0">
                  <a:solidFill>
                    <a:srgbClr val="1F497D"/>
                  </a:solidFill>
                </a:rPr>
                <a:t>x</a:t>
              </a:r>
              <a:r>
                <a:rPr lang="en-US" sz="1000" dirty="0">
                  <a:solidFill>
                    <a:srgbClr val="1F497D"/>
                  </a:solidFill>
                </a:rPr>
                <a:t> </a:t>
              </a:r>
              <a:r>
                <a:rPr lang="en-US" sz="1500" dirty="0">
                  <a:solidFill>
                    <a:srgbClr val="1F497D"/>
                  </a:solidFill>
                </a:rPr>
                <a:t>24”</a:t>
              </a:r>
              <a:r>
                <a:rPr lang="en-US" sz="1000" dirty="0">
                  <a:solidFill>
                    <a:srgbClr val="1F497D"/>
                  </a:solidFill>
                </a:rPr>
                <a:t> </a:t>
              </a:r>
              <a:r>
                <a:rPr lang="en-US" sz="1500" dirty="0">
                  <a:solidFill>
                    <a:srgbClr val="1F497D"/>
                  </a:solidFill>
                </a:rPr>
                <a:t>x</a:t>
              </a:r>
              <a:r>
                <a:rPr lang="en-US" sz="1000" dirty="0">
                  <a:solidFill>
                    <a:srgbClr val="1F497D"/>
                  </a:solidFill>
                </a:rPr>
                <a:t> </a:t>
              </a:r>
              <a:r>
                <a:rPr lang="en-US" sz="1500" dirty="0">
                  <a:solidFill>
                    <a:srgbClr val="1F497D"/>
                  </a:solidFill>
                </a:rPr>
                <a:t>38”</a:t>
              </a:r>
            </a:p>
            <a:p>
              <a:r>
                <a:rPr lang="en-US" sz="1100" i="1" dirty="0">
                  <a:solidFill>
                    <a:srgbClr val="1F497D"/>
                  </a:solidFill>
                </a:rPr>
                <a:t>Includes legs, scoop, and 5.5’ power cord</a:t>
              </a:r>
            </a:p>
          </p:txBody>
        </p:sp>
        <p:sp>
          <p:nvSpPr>
            <p:cNvPr id="7" name="Rectangle 6"/>
            <p:cNvSpPr/>
            <p:nvPr/>
          </p:nvSpPr>
          <p:spPr>
            <a:xfrm>
              <a:off x="6044961" y="3161199"/>
              <a:ext cx="2743200" cy="26930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rgbClr val="00B0F0"/>
                  </a:solidFill>
                </a:rPr>
                <a:t>UN1520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500" dirty="0">
                  <a:solidFill>
                    <a:srgbClr val="1F497D"/>
                  </a:solidFill>
                </a:rPr>
                <a:t>Air Cooled 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500" dirty="0">
                  <a:solidFill>
                    <a:srgbClr val="1F497D"/>
                  </a:solidFill>
                </a:rPr>
                <a:t>115 V / 60 Hz </a:t>
              </a:r>
            </a:p>
            <a:p>
              <a:pPr marL="285750" indent="-285750">
                <a:buClr>
                  <a:srgbClr val="00B0F0"/>
                </a:buClr>
                <a:buFont typeface="Wingdings" panose="05000000000000000000" pitchFamily="2" charset="2"/>
                <a:buChar char="ü"/>
              </a:pPr>
              <a:r>
                <a:rPr lang="en-US" sz="1500" dirty="0">
                  <a:solidFill>
                    <a:srgbClr val="1F497D"/>
                  </a:solidFill>
                </a:rPr>
                <a:t>Energy Star® Certified</a:t>
              </a:r>
            </a:p>
            <a:p>
              <a:r>
                <a:rPr lang="en-US" sz="1300" i="1" dirty="0">
                  <a:solidFill>
                    <a:srgbClr val="1F497D"/>
                  </a:solidFill>
                </a:rPr>
                <a:t>Optional KUFM20 floor mount kit</a:t>
              </a:r>
            </a:p>
            <a:p>
              <a:r>
                <a:rPr lang="en-US" sz="1600" b="1" dirty="0">
                  <a:solidFill>
                    <a:srgbClr val="1F497D"/>
                  </a:solidFill>
                </a:rPr>
                <a:t>Capacity: </a:t>
              </a:r>
              <a:r>
                <a:rPr lang="en-US" sz="1500" b="1" dirty="0">
                  <a:solidFill>
                    <a:srgbClr val="1F497D"/>
                  </a:solidFill>
                </a:rPr>
                <a:t>125 @ 90</a:t>
              </a:r>
              <a:r>
                <a:rPr lang="en-US" sz="1500" dirty="0">
                  <a:solidFill>
                    <a:srgbClr val="1F497D"/>
                  </a:solidFill>
                </a:rPr>
                <a:t>°</a:t>
              </a:r>
              <a:r>
                <a:rPr lang="en-US" sz="1500" b="1" dirty="0">
                  <a:solidFill>
                    <a:srgbClr val="1F497D"/>
                  </a:solidFill>
                </a:rPr>
                <a:t>/70</a:t>
              </a:r>
              <a:r>
                <a:rPr lang="en-US" sz="1500" dirty="0">
                  <a:solidFill>
                    <a:srgbClr val="1F497D"/>
                  </a:solidFill>
                </a:rPr>
                <a:t>°</a:t>
              </a:r>
              <a:endParaRPr lang="en-US" sz="1500" b="1" dirty="0">
                <a:solidFill>
                  <a:srgbClr val="1F497D"/>
                </a:solidFill>
              </a:endParaRPr>
            </a:p>
            <a:p>
              <a:pPr>
                <a:tabLst>
                  <a:tab pos="857250" algn="l"/>
                  <a:tab pos="914400" algn="l"/>
                </a:tabLst>
              </a:pPr>
              <a:r>
                <a:rPr lang="en-US" sz="1600" b="1" dirty="0">
                  <a:solidFill>
                    <a:srgbClr val="1F497D"/>
                  </a:solidFill>
                </a:rPr>
                <a:t>                 </a:t>
              </a:r>
              <a:r>
                <a:rPr lang="en-US" sz="100" b="1" dirty="0">
                  <a:solidFill>
                    <a:srgbClr val="1F497D"/>
                  </a:solidFill>
                </a:rPr>
                <a:t>              </a:t>
              </a:r>
              <a:r>
                <a:rPr lang="en-US" sz="1500" b="1" dirty="0">
                  <a:solidFill>
                    <a:srgbClr val="1F497D"/>
                  </a:solidFill>
                </a:rPr>
                <a:t>167 @ 70</a:t>
              </a:r>
              <a:r>
                <a:rPr lang="en-US" sz="1500" dirty="0">
                  <a:solidFill>
                    <a:srgbClr val="1F497D"/>
                  </a:solidFill>
                </a:rPr>
                <a:t>°</a:t>
              </a:r>
              <a:r>
                <a:rPr lang="en-US" sz="1500" b="1" dirty="0">
                  <a:solidFill>
                    <a:srgbClr val="1F497D"/>
                  </a:solidFill>
                </a:rPr>
                <a:t>/50</a:t>
              </a:r>
              <a:r>
                <a:rPr lang="en-US" sz="1500" dirty="0">
                  <a:solidFill>
                    <a:srgbClr val="1F497D"/>
                  </a:solidFill>
                </a:rPr>
                <a:t>°</a:t>
              </a:r>
              <a:endParaRPr lang="en-US" sz="1500" b="1" dirty="0">
                <a:solidFill>
                  <a:srgbClr val="1F497D"/>
                </a:solidFill>
              </a:endParaRPr>
            </a:p>
            <a:p>
              <a:r>
                <a:rPr lang="en-US" sz="1600" b="1" dirty="0">
                  <a:solidFill>
                    <a:srgbClr val="1F497D"/>
                  </a:solidFill>
                </a:rPr>
                <a:t>Storage: </a:t>
              </a:r>
              <a:r>
                <a:rPr lang="en-US" sz="1500" b="1" dirty="0">
                  <a:solidFill>
                    <a:srgbClr val="1F497D"/>
                  </a:solidFill>
                </a:rPr>
                <a:t>57 lb.</a:t>
              </a:r>
            </a:p>
            <a:p>
              <a:r>
                <a:rPr lang="en-US" sz="1600" b="1" dirty="0">
                  <a:solidFill>
                    <a:srgbClr val="1F497D"/>
                  </a:solidFill>
                </a:rPr>
                <a:t>Dimensions: </a:t>
              </a:r>
              <a:r>
                <a:rPr lang="en-US" sz="1500" dirty="0">
                  <a:solidFill>
                    <a:srgbClr val="1F497D"/>
                  </a:solidFill>
                </a:rPr>
                <a:t>20”</a:t>
              </a:r>
              <a:r>
                <a:rPr lang="en-US" sz="1000" dirty="0">
                  <a:solidFill>
                    <a:srgbClr val="1F497D"/>
                  </a:solidFill>
                </a:rPr>
                <a:t> </a:t>
              </a:r>
              <a:r>
                <a:rPr lang="en-US" sz="1500" dirty="0">
                  <a:solidFill>
                    <a:srgbClr val="1F497D"/>
                  </a:solidFill>
                </a:rPr>
                <a:t>x</a:t>
              </a:r>
              <a:r>
                <a:rPr lang="en-US" sz="1000" dirty="0">
                  <a:solidFill>
                    <a:srgbClr val="1F497D"/>
                  </a:solidFill>
                </a:rPr>
                <a:t> </a:t>
              </a:r>
              <a:r>
                <a:rPr lang="en-US" sz="1500" dirty="0">
                  <a:solidFill>
                    <a:srgbClr val="1F497D"/>
                  </a:solidFill>
                </a:rPr>
                <a:t>24”</a:t>
              </a:r>
              <a:r>
                <a:rPr lang="en-US" sz="1000" dirty="0">
                  <a:solidFill>
                    <a:srgbClr val="1F497D"/>
                  </a:solidFill>
                </a:rPr>
                <a:t> </a:t>
              </a:r>
              <a:r>
                <a:rPr lang="en-US" sz="1500" dirty="0">
                  <a:solidFill>
                    <a:srgbClr val="1F497D"/>
                  </a:solidFill>
                </a:rPr>
                <a:t>x</a:t>
              </a:r>
              <a:r>
                <a:rPr lang="en-US" sz="1000" dirty="0">
                  <a:solidFill>
                    <a:srgbClr val="1F497D"/>
                  </a:solidFill>
                </a:rPr>
                <a:t> </a:t>
              </a:r>
              <a:r>
                <a:rPr lang="en-US" sz="1500" dirty="0">
                  <a:solidFill>
                    <a:srgbClr val="1F497D"/>
                  </a:solidFill>
                </a:rPr>
                <a:t>38”</a:t>
              </a:r>
            </a:p>
            <a:p>
              <a:r>
                <a:rPr lang="en-US" sz="1100" i="1" dirty="0">
                  <a:solidFill>
                    <a:srgbClr val="1F497D"/>
                  </a:solidFill>
                </a:rPr>
                <a:t>Includes legs, scoop and 5.5’ power cord</a:t>
              </a:r>
            </a:p>
            <a:p>
              <a:endParaRPr lang="en-US" dirty="0">
                <a:solidFill>
                  <a:srgbClr val="1F497D"/>
                </a:solidFill>
              </a:endParaRPr>
            </a:p>
          </p:txBody>
        </p:sp>
        <p:cxnSp>
          <p:nvCxnSpPr>
            <p:cNvPr id="4" name="Straight Connector 3"/>
            <p:cNvCxnSpPr/>
            <p:nvPr/>
          </p:nvCxnSpPr>
          <p:spPr>
            <a:xfrm>
              <a:off x="5798289" y="1500355"/>
              <a:ext cx="0" cy="3701212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74F7F2C9-9783-4E3D-9982-DACA9581ACF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0992" y="2884996"/>
            <a:ext cx="543206" cy="543206"/>
          </a:xfrm>
          <a:prstGeom prst="rect">
            <a:avLst/>
          </a:prstGeom>
        </p:spPr>
      </p:pic>
      <p:pic>
        <p:nvPicPr>
          <p:cNvPr id="16" name="Picture 3" descr="C:\Users\blevinson\Pictures\Admin\flake22.png">
            <a:extLst>
              <a:ext uri="{FF2B5EF4-FFF2-40B4-BE49-F238E27FC236}">
                <a16:creationId xmlns:a16="http://schemas.microsoft.com/office/drawing/2014/main" id="{D936CA99-6F52-48B2-96B8-BD1110E80A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53381" y="3024463"/>
            <a:ext cx="518695" cy="365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2C7B94E7-3646-40A7-853A-3DB3EC1D7C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tx2"/>
                </a:solidFill>
              </a:rPr>
              <a:t>Undercounter Flake &amp; Nugget: </a:t>
            </a:r>
            <a:r>
              <a:rPr lang="en-US" b="1" i="1" dirty="0">
                <a:solidFill>
                  <a:schemeClr val="tx2"/>
                </a:solidFill>
              </a:rPr>
              <a:t>20” Platform</a:t>
            </a:r>
            <a:endParaRPr lang="en-US" dirty="0">
              <a:solidFill>
                <a:schemeClr val="tx2"/>
              </a:solidFill>
            </a:endParaRP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3D53C6A3-613C-4BAC-B466-A7C8031ECA22}"/>
              </a:ext>
            </a:extLst>
          </p:cNvPr>
          <p:cNvGrpSpPr/>
          <p:nvPr/>
        </p:nvGrpSpPr>
        <p:grpSpPr>
          <a:xfrm>
            <a:off x="101478" y="1101120"/>
            <a:ext cx="2937118" cy="4654163"/>
            <a:chOff x="50579" y="1147051"/>
            <a:chExt cx="3022201" cy="4788985"/>
          </a:xfrm>
        </p:grpSpPr>
        <p:pic>
          <p:nvPicPr>
            <p:cNvPr id="29" name="Picture 28" descr="A picture containing device&#10;&#10;Description automatically generated">
              <a:extLst>
                <a:ext uri="{FF2B5EF4-FFF2-40B4-BE49-F238E27FC236}">
                  <a16:creationId xmlns:a16="http://schemas.microsoft.com/office/drawing/2014/main" id="{A0B5ACFA-25A4-4DE7-A477-81AAE369AC9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330" y="1147051"/>
              <a:ext cx="1608271" cy="1863752"/>
            </a:xfrm>
            <a:prstGeom prst="rect">
              <a:avLst/>
            </a:prstGeom>
          </p:spPr>
        </p:pic>
        <p:pic>
          <p:nvPicPr>
            <p:cNvPr id="33" name="Picture 32" descr="A picture containing game&#10;&#10;Description automatically generated">
              <a:extLst>
                <a:ext uri="{FF2B5EF4-FFF2-40B4-BE49-F238E27FC236}">
                  <a16:creationId xmlns:a16="http://schemas.microsoft.com/office/drawing/2014/main" id="{EA53BB03-2DCE-4065-A61B-7E813DA10C3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61619" y="1155470"/>
              <a:ext cx="1608271" cy="1863752"/>
            </a:xfrm>
            <a:prstGeom prst="rect">
              <a:avLst/>
            </a:prstGeom>
          </p:spPr>
        </p:pic>
        <p:pic>
          <p:nvPicPr>
            <p:cNvPr id="31" name="Picture 30" descr="A picture containing game&#10;&#10;Description automatically generated">
              <a:extLst>
                <a:ext uri="{FF2B5EF4-FFF2-40B4-BE49-F238E27FC236}">
                  <a16:creationId xmlns:a16="http://schemas.microsoft.com/office/drawing/2014/main" id="{189B5116-C79E-43FC-B8A5-B2DAADEE547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61618" y="2760254"/>
              <a:ext cx="1608271" cy="1863752"/>
            </a:xfrm>
            <a:prstGeom prst="rect">
              <a:avLst/>
            </a:prstGeom>
          </p:spPr>
        </p:pic>
        <p:pic>
          <p:nvPicPr>
            <p:cNvPr id="39" name="Picture 38" descr="A picture containing sitting, black, mirror, bus&#10;&#10;Description automatically generated">
              <a:extLst>
                <a:ext uri="{FF2B5EF4-FFF2-40B4-BE49-F238E27FC236}">
                  <a16:creationId xmlns:a16="http://schemas.microsoft.com/office/drawing/2014/main" id="{EA8BD0F5-62DD-4D2C-AEBD-1105FCAA87A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331" y="2727610"/>
              <a:ext cx="1608271" cy="1863752"/>
            </a:xfrm>
            <a:prstGeom prst="rect">
              <a:avLst/>
            </a:prstGeom>
          </p:spPr>
        </p:pic>
        <p:pic>
          <p:nvPicPr>
            <p:cNvPr id="35" name="Picture 34" descr="A close up of a device&#10;&#10;Description automatically generated">
              <a:extLst>
                <a:ext uri="{FF2B5EF4-FFF2-40B4-BE49-F238E27FC236}">
                  <a16:creationId xmlns:a16="http://schemas.microsoft.com/office/drawing/2014/main" id="{A692B571-FE00-4902-AC9F-AF4C578AC7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0579" y="4329536"/>
              <a:ext cx="1608271" cy="1596117"/>
            </a:xfrm>
            <a:prstGeom prst="rect">
              <a:avLst/>
            </a:prstGeom>
          </p:spPr>
        </p:pic>
        <p:pic>
          <p:nvPicPr>
            <p:cNvPr id="41" name="Picture 40" descr="A picture containing meter&#10;&#10;Description automatically generated">
              <a:extLst>
                <a:ext uri="{FF2B5EF4-FFF2-40B4-BE49-F238E27FC236}">
                  <a16:creationId xmlns:a16="http://schemas.microsoft.com/office/drawing/2014/main" id="{15799D0F-B3D6-45E4-9FDB-E247ED495D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64509" y="4339919"/>
              <a:ext cx="1608271" cy="159611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08424261"/>
      </p:ext>
    </p:extLst>
  </p:cSld>
  <p:clrMapOvr>
    <a:masterClrMapping/>
  </p:clrMapOvr>
</p:sld>
</file>

<file path=ppt/theme/theme1.xml><?xml version="1.0" encoding="utf-8"?>
<a:theme xmlns:a="http://schemas.openxmlformats.org/drawingml/2006/main" name="Title Page 1">
  <a:themeElements>
    <a:clrScheme name="Scotsman Color Theme">
      <a:dk1>
        <a:sysClr val="windowText" lastClr="000000"/>
      </a:dk1>
      <a:lt1>
        <a:sysClr val="window" lastClr="FFFFFF"/>
      </a:lt1>
      <a:dk2>
        <a:srgbClr val="0A2856"/>
      </a:dk2>
      <a:lt2>
        <a:srgbClr val="003F80"/>
      </a:lt2>
      <a:accent1>
        <a:srgbClr val="0093FF"/>
      </a:accent1>
      <a:accent2>
        <a:srgbClr val="004A87"/>
      </a:accent2>
      <a:accent3>
        <a:srgbClr val="5FBCE0"/>
      </a:accent3>
      <a:accent4>
        <a:srgbClr val="ADDBE9"/>
      </a:accent4>
      <a:accent5>
        <a:srgbClr val="0F578C"/>
      </a:accent5>
      <a:accent6>
        <a:srgbClr val="49A75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itle Page 2">
  <a:themeElements>
    <a:clrScheme name="Scotsman Color Theme">
      <a:dk1>
        <a:sysClr val="windowText" lastClr="000000"/>
      </a:dk1>
      <a:lt1>
        <a:sysClr val="window" lastClr="FFFFFF"/>
      </a:lt1>
      <a:dk2>
        <a:srgbClr val="0A2856"/>
      </a:dk2>
      <a:lt2>
        <a:srgbClr val="003F80"/>
      </a:lt2>
      <a:accent1>
        <a:srgbClr val="0093FF"/>
      </a:accent1>
      <a:accent2>
        <a:srgbClr val="004A87"/>
      </a:accent2>
      <a:accent3>
        <a:srgbClr val="5FBCE0"/>
      </a:accent3>
      <a:accent4>
        <a:srgbClr val="ADDBE9"/>
      </a:accent4>
      <a:accent5>
        <a:srgbClr val="0F578C"/>
      </a:accent5>
      <a:accent6>
        <a:srgbClr val="49A75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Inside pages">
  <a:themeElements>
    <a:clrScheme name="Scotsman Color Theme">
      <a:dk1>
        <a:sysClr val="windowText" lastClr="000000"/>
      </a:dk1>
      <a:lt1>
        <a:sysClr val="window" lastClr="FFFFFF"/>
      </a:lt1>
      <a:dk2>
        <a:srgbClr val="0A2856"/>
      </a:dk2>
      <a:lt2>
        <a:srgbClr val="003F80"/>
      </a:lt2>
      <a:accent1>
        <a:srgbClr val="0093FF"/>
      </a:accent1>
      <a:accent2>
        <a:srgbClr val="004A87"/>
      </a:accent2>
      <a:accent3>
        <a:srgbClr val="5FBCE0"/>
      </a:accent3>
      <a:accent4>
        <a:srgbClr val="ADDBE9"/>
      </a:accent4>
      <a:accent5>
        <a:srgbClr val="0F578C"/>
      </a:accent5>
      <a:accent6>
        <a:srgbClr val="49A75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Inside pages">
  <a:themeElements>
    <a:clrScheme name="Scotsman Color Theme">
      <a:dk1>
        <a:sysClr val="windowText" lastClr="000000"/>
      </a:dk1>
      <a:lt1>
        <a:sysClr val="window" lastClr="FFFFFF"/>
      </a:lt1>
      <a:dk2>
        <a:srgbClr val="0A2856"/>
      </a:dk2>
      <a:lt2>
        <a:srgbClr val="003F80"/>
      </a:lt2>
      <a:accent1>
        <a:srgbClr val="0093FF"/>
      </a:accent1>
      <a:accent2>
        <a:srgbClr val="004A87"/>
      </a:accent2>
      <a:accent3>
        <a:srgbClr val="5FBCE0"/>
      </a:accent3>
      <a:accent4>
        <a:srgbClr val="ADDBE9"/>
      </a:accent4>
      <a:accent5>
        <a:srgbClr val="0F578C"/>
      </a:accent5>
      <a:accent6>
        <a:srgbClr val="49A75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18606</TotalTime>
  <Words>1553</Words>
  <Application>Microsoft Office PowerPoint</Application>
  <PresentationFormat>On-screen Show (4:3)</PresentationFormat>
  <Paragraphs>318</Paragraphs>
  <Slides>28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9</vt:i4>
      </vt:variant>
      <vt:variant>
        <vt:lpstr>Slide Titles</vt:lpstr>
      </vt:variant>
      <vt:variant>
        <vt:i4>28</vt:i4>
      </vt:variant>
    </vt:vector>
  </HeadingPairs>
  <TitlesOfParts>
    <vt:vector size="40" baseType="lpstr">
      <vt:lpstr>Arial</vt:lpstr>
      <vt:lpstr>Calibri</vt:lpstr>
      <vt:lpstr>Wingdings</vt:lpstr>
      <vt:lpstr>Title Page 1</vt:lpstr>
      <vt:lpstr>Title Page 2</vt:lpstr>
      <vt:lpstr>Inside pages</vt:lpstr>
      <vt:lpstr>1_Inside pages</vt:lpstr>
      <vt:lpstr>Office Theme</vt:lpstr>
      <vt:lpstr>1_Custom Design</vt:lpstr>
      <vt:lpstr>Custom Design</vt:lpstr>
      <vt:lpstr>2_Custom Design</vt:lpstr>
      <vt:lpstr>3_Custom Design</vt:lpstr>
      <vt:lpstr>INTRODUCING UNDERCOUNTER FLAKE &amp; NUGGET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Undercounter Flake &amp; Nugget: Overview </vt:lpstr>
      <vt:lpstr>Undercounter Flake &amp; Nugget: 15” Platform</vt:lpstr>
      <vt:lpstr>Undercounter Flake &amp; Nugget: 20” Platform</vt:lpstr>
      <vt:lpstr>Undercounter Flake &amp; Nugget: 24” Platform</vt:lpstr>
      <vt:lpstr>Space Saving Design: ADA Compliant</vt:lpstr>
      <vt:lpstr>Space Saving Design: Recessed Utility Chase</vt:lpstr>
      <vt:lpstr>Space Saving Design: Front Breathing</vt:lpstr>
      <vt:lpstr>Ease of Use: Simple Servicing</vt:lpstr>
      <vt:lpstr>Ease of Use: QR Code</vt:lpstr>
      <vt:lpstr>Ease of Use: QR Code</vt:lpstr>
      <vt:lpstr>Ease of Use: Ergonomic Bin Door</vt:lpstr>
      <vt:lpstr>Ease of Use: Quick Installation</vt:lpstr>
      <vt:lpstr>Flake &amp; Nugget: Superior Reliability</vt:lpstr>
      <vt:lpstr>Flake &amp; Nugget: Superior Reliability</vt:lpstr>
      <vt:lpstr>Flake &amp; Nugget: Superior Reliability</vt:lpstr>
      <vt:lpstr>Flake &amp; Nugget: Superior Reliability</vt:lpstr>
      <vt:lpstr>Flake &amp; Nugget: Superior Reliability</vt:lpstr>
      <vt:lpstr>Flake &amp; Nugget: Environmentally Friendly</vt:lpstr>
      <vt:lpstr>Undercounter Nugget: About The Ice</vt:lpstr>
      <vt:lpstr>Undercounter Flake: About The Ice</vt:lpstr>
      <vt:lpstr>Undercounter Flake &amp; Nugget: Applications</vt:lpstr>
      <vt:lpstr>PowerPoint Presentation</vt:lpstr>
    </vt:vector>
  </TitlesOfParts>
  <Company>VantagePoint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Donna Malone</dc:creator>
  <cp:lastModifiedBy>Levinson, Brandon (SIS)</cp:lastModifiedBy>
  <cp:revision>423</cp:revision>
  <cp:lastPrinted>2017-09-27T22:21:17Z</cp:lastPrinted>
  <dcterms:created xsi:type="dcterms:W3CDTF">2014-09-30T13:49:33Z</dcterms:created>
  <dcterms:modified xsi:type="dcterms:W3CDTF">2019-12-03T17:12:46Z</dcterms:modified>
</cp:coreProperties>
</file>